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media/image49.jpg" ContentType="image/jpeg"/>
  <Override PartName="/ppt/notesSlides/notesSlide16.xml" ContentType="application/vnd.openxmlformats-officedocument.presentationml.notesSlide+xml"/>
  <Override PartName="/ppt/media/image51.jpg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59"/>
  </p:notesMasterIdLst>
  <p:sldIdLst>
    <p:sldId id="422" r:id="rId2"/>
    <p:sldId id="423" r:id="rId3"/>
    <p:sldId id="424" r:id="rId4"/>
    <p:sldId id="374" r:id="rId5"/>
    <p:sldId id="375" r:id="rId6"/>
    <p:sldId id="376" r:id="rId7"/>
    <p:sldId id="377" r:id="rId8"/>
    <p:sldId id="378" r:id="rId9"/>
    <p:sldId id="379" r:id="rId10"/>
    <p:sldId id="380" r:id="rId11"/>
    <p:sldId id="381" r:id="rId12"/>
    <p:sldId id="382" r:id="rId13"/>
    <p:sldId id="383" r:id="rId14"/>
    <p:sldId id="384" r:id="rId15"/>
    <p:sldId id="385" r:id="rId16"/>
    <p:sldId id="386" r:id="rId17"/>
    <p:sldId id="258" r:id="rId18"/>
    <p:sldId id="387" r:id="rId19"/>
    <p:sldId id="388" r:id="rId20"/>
    <p:sldId id="291" r:id="rId21"/>
    <p:sldId id="389" r:id="rId22"/>
    <p:sldId id="390" r:id="rId23"/>
    <p:sldId id="397" r:id="rId24"/>
    <p:sldId id="396" r:id="rId25"/>
    <p:sldId id="401" r:id="rId26"/>
    <p:sldId id="402" r:id="rId27"/>
    <p:sldId id="399" r:id="rId28"/>
    <p:sldId id="400" r:id="rId29"/>
    <p:sldId id="403" r:id="rId30"/>
    <p:sldId id="406" r:id="rId31"/>
    <p:sldId id="408" r:id="rId32"/>
    <p:sldId id="407" r:id="rId33"/>
    <p:sldId id="404" r:id="rId34"/>
    <p:sldId id="409" r:id="rId35"/>
    <p:sldId id="405" r:id="rId36"/>
    <p:sldId id="410" r:id="rId37"/>
    <p:sldId id="411" r:id="rId38"/>
    <p:sldId id="413" r:id="rId39"/>
    <p:sldId id="415" r:id="rId40"/>
    <p:sldId id="414" r:id="rId41"/>
    <p:sldId id="416" r:id="rId42"/>
    <p:sldId id="417" r:id="rId43"/>
    <p:sldId id="418" r:id="rId44"/>
    <p:sldId id="412" r:id="rId45"/>
    <p:sldId id="419" r:id="rId46"/>
    <p:sldId id="420" r:id="rId47"/>
    <p:sldId id="427" r:id="rId48"/>
    <p:sldId id="429" r:id="rId49"/>
    <p:sldId id="428" r:id="rId50"/>
    <p:sldId id="425" r:id="rId51"/>
    <p:sldId id="430" r:id="rId52"/>
    <p:sldId id="426" r:id="rId53"/>
    <p:sldId id="431" r:id="rId54"/>
    <p:sldId id="432" r:id="rId55"/>
    <p:sldId id="433" r:id="rId56"/>
    <p:sldId id="434" r:id="rId57"/>
    <p:sldId id="435" r:id="rId58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2E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1FECB4D8-DB02-4DC6-A0A2-4F2EBAE1DC90}" styleName="中度样式 1 - 强调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中度样式 1 - 强调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EB344D84-9AFB-497E-A393-DC336BA19D2E}" styleName="中度样式 3 - 强调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9C7853C-536D-4A76-A0AE-DD22124D55A5}" styleName="主题样式 1 - 强调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521" autoAdjust="0"/>
    <p:restoredTop sz="94243" autoAdjust="0"/>
  </p:normalViewPr>
  <p:slideViewPr>
    <p:cSldViewPr>
      <p:cViewPr varScale="1">
        <p:scale>
          <a:sx n="100" d="100"/>
          <a:sy n="100" d="100"/>
        </p:scale>
        <p:origin x="-336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129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37F0C9-A8E3-4681-95D2-D114806E5660}" type="datetimeFigureOut">
              <a:rPr lang="zh-CN" altLang="en-US" smtClean="0"/>
              <a:t>2017-12-15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43CA8A-2AFB-48E2-B98A-AF663844F6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71163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3CA8A-2AFB-48E2-B98A-AF663844F67D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11842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3CA8A-2AFB-48E2-B98A-AF663844F67D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28913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3CA8A-2AFB-48E2-B98A-AF663844F67D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28913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3CA8A-2AFB-48E2-B98A-AF663844F67D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28913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3CA8A-2AFB-48E2-B98A-AF663844F67D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28913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3CA8A-2AFB-48E2-B98A-AF663844F67D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28913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3CA8A-2AFB-48E2-B98A-AF663844F67D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13556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有趣的事实</a:t>
            </a:r>
          </a:p>
          <a:p>
            <a:r>
              <a:rPr lang="zh-CN" altLang="en-US" dirty="0"/>
              <a:t>   曾经有人估算过，如果将一个人的大脑中所有神经细胞的轴突和树突依次连接起来，并拉成一根直线，可从地球连到月亮，再从月亮返回地球。如果把地球上所有人的脑中的神经细胞的轴突和树突连接起来，则可以伸展到离开我们最近的星系！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神经细胞利用电</a:t>
            </a:r>
            <a:r>
              <a:rPr lang="en-US" altLang="zh-CN" dirty="0"/>
              <a:t>-</a:t>
            </a:r>
            <a:r>
              <a:rPr lang="zh-CN" altLang="en-US" dirty="0"/>
              <a:t>化学过程交换信号。输入信号来自另一些神经细胞。这些神经细胞的轴突末梢（也就是终端）和本神经细胞的树突相遇形成突触（</a:t>
            </a:r>
            <a:r>
              <a:rPr lang="en-US" altLang="zh-CN" dirty="0"/>
              <a:t>synapse</a:t>
            </a:r>
            <a:r>
              <a:rPr lang="zh-CN" altLang="en-US" dirty="0"/>
              <a:t>），信号就从树突上的突触进入本细胞。信号在大脑中实际怎样传输是一个相当复杂的过程，但就我们而言，重要的是把它看成和现代的计算机一样，利用一系列的</a:t>
            </a:r>
            <a:r>
              <a:rPr lang="en-US" altLang="zh-CN" dirty="0"/>
              <a:t>0</a:t>
            </a:r>
            <a:r>
              <a:rPr lang="zh-CN" altLang="en-US" dirty="0"/>
              <a:t>和</a:t>
            </a:r>
            <a:r>
              <a:rPr lang="en-US" altLang="zh-CN" dirty="0"/>
              <a:t>1</a:t>
            </a:r>
            <a:r>
              <a:rPr lang="zh-CN" altLang="en-US" dirty="0"/>
              <a:t>来进行操作。就是说，大脑的神经细胞也只有两种状态：兴奋（</a:t>
            </a:r>
            <a:r>
              <a:rPr lang="en-US" altLang="zh-CN" dirty="0"/>
              <a:t>fire</a:t>
            </a:r>
            <a:r>
              <a:rPr lang="zh-CN" altLang="en-US" dirty="0"/>
              <a:t>）和不兴奋（即抑制）。发射信号的强度不变，变化的仅仅是频率。神经细胞利用一种我们还不知道的方法</a:t>
            </a:r>
            <a:r>
              <a:rPr lang="en-US" altLang="zh-CN" dirty="0"/>
              <a:t>,</a:t>
            </a:r>
            <a:r>
              <a:rPr lang="zh-CN" altLang="en-US" dirty="0"/>
              <a:t>把所有从树突突触上进来的信号进行相加，如果全部信号的总和超过某个阀值，就会激发神经细胞进入兴奋（</a:t>
            </a:r>
            <a:r>
              <a:rPr lang="en-US" altLang="zh-CN" dirty="0"/>
              <a:t>fire</a:t>
            </a:r>
            <a:r>
              <a:rPr lang="zh-CN" altLang="en-US" dirty="0"/>
              <a:t>）状态，这时就会有一个电信号通过轴突发送出去给其他神经细胞。如果信号总和没有达到阀值，神经细胞就不会兴奋起来。这样的解释有点过分简单化，但已能满足我们的目的。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3CA8A-2AFB-48E2-B98A-AF663844F67D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95449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3CA8A-2AFB-48E2-B98A-AF663844F67D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28913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3CA8A-2AFB-48E2-B98A-AF663844F67D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28913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3CA8A-2AFB-48E2-B98A-AF663844F67D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28913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3CA8A-2AFB-48E2-B98A-AF663844F67D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28913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3CA8A-2AFB-48E2-B98A-AF663844F67D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28913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3CA8A-2AFB-48E2-B98A-AF663844F67D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28913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3CA8A-2AFB-48E2-B98A-AF663844F67D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28913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3CA8A-2AFB-48E2-B98A-AF663844F67D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28913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0" y="2438400"/>
            <a:ext cx="9009063" cy="1052513"/>
            <a:chOff x="0" y="1536"/>
            <a:chExt cx="5675" cy="663"/>
          </a:xfrm>
        </p:grpSpPr>
        <p:grpSp>
          <p:nvGrpSpPr>
            <p:cNvPr id="5" name="Group 3"/>
            <p:cNvGrpSpPr>
              <a:grpSpLocks/>
            </p:cNvGrpSpPr>
            <p:nvPr/>
          </p:nvGrpSpPr>
          <p:grpSpPr bwMode="auto">
            <a:xfrm>
              <a:off x="183" y="1604"/>
              <a:ext cx="448" cy="299"/>
              <a:chOff x="720" y="336"/>
              <a:chExt cx="624" cy="432"/>
            </a:xfrm>
          </p:grpSpPr>
          <p:sp>
            <p:nvSpPr>
              <p:cNvPr id="12" name="Rectangle 4"/>
              <p:cNvSpPr>
                <a:spLocks noChangeArrowheads="1"/>
              </p:cNvSpPr>
              <p:nvPr/>
            </p:nvSpPr>
            <p:spPr bwMode="auto">
              <a:xfrm>
                <a:off x="720" y="336"/>
                <a:ext cx="384" cy="432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9pPr>
              </a:lstStyle>
              <a:p>
                <a:pPr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3" name="Rectangle 5"/>
              <p:cNvSpPr>
                <a:spLocks noChangeArrowheads="1"/>
              </p:cNvSpPr>
              <p:nvPr/>
            </p:nvSpPr>
            <p:spPr bwMode="auto">
              <a:xfrm>
                <a:off x="1056" y="336"/>
                <a:ext cx="288" cy="432"/>
              </a:xfrm>
              <a:prstGeom prst="rect">
                <a:avLst/>
              </a:prstGeom>
              <a:gradFill rotWithShape="0">
                <a:gsLst>
                  <a:gs pos="0">
                    <a:schemeClr val="folHlink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9pPr>
              </a:lstStyle>
              <a:p>
                <a:pPr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6" name="Group 6"/>
            <p:cNvGrpSpPr>
              <a:grpSpLocks/>
            </p:cNvGrpSpPr>
            <p:nvPr/>
          </p:nvGrpSpPr>
          <p:grpSpPr bwMode="auto">
            <a:xfrm>
              <a:off x="261" y="1870"/>
              <a:ext cx="465" cy="299"/>
              <a:chOff x="912" y="2640"/>
              <a:chExt cx="672" cy="432"/>
            </a:xfrm>
          </p:grpSpPr>
          <p:sp>
            <p:nvSpPr>
              <p:cNvPr id="10" name="Rectangle 7"/>
              <p:cNvSpPr>
                <a:spLocks noChangeArrowheads="1"/>
              </p:cNvSpPr>
              <p:nvPr/>
            </p:nvSpPr>
            <p:spPr bwMode="auto">
              <a:xfrm>
                <a:off x="912" y="2640"/>
                <a:ext cx="384" cy="432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9pPr>
              </a:lstStyle>
              <a:p>
                <a:pPr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1" name="Rectangle 8"/>
              <p:cNvSpPr>
                <a:spLocks noChangeArrowheads="1"/>
              </p:cNvSpPr>
              <p:nvPr/>
            </p:nvSpPr>
            <p:spPr bwMode="auto">
              <a:xfrm>
                <a:off x="1248" y="2640"/>
                <a:ext cx="336" cy="432"/>
              </a:xfrm>
              <a:prstGeom prst="rect">
                <a:avLst/>
              </a:prstGeom>
              <a:gradFill rotWithShape="0">
                <a:gsLst>
                  <a:gs pos="0">
                    <a:schemeClr val="accent2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9pPr>
              </a:lstStyle>
              <a:p>
                <a:pPr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7" name="Rectangle 9"/>
            <p:cNvSpPr>
              <a:spLocks noChangeArrowheads="1"/>
            </p:cNvSpPr>
            <p:nvPr/>
          </p:nvSpPr>
          <p:spPr bwMode="auto">
            <a:xfrm>
              <a:off x="0" y="1824"/>
              <a:ext cx="353" cy="266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hlink"/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8" name="Rectangle 10"/>
            <p:cNvSpPr>
              <a:spLocks noChangeArrowheads="1"/>
            </p:cNvSpPr>
            <p:nvPr/>
          </p:nvSpPr>
          <p:spPr bwMode="auto">
            <a:xfrm>
              <a:off x="400" y="1536"/>
              <a:ext cx="20" cy="6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9" name="Rectangle 11"/>
            <p:cNvSpPr>
              <a:spLocks noChangeArrowheads="1"/>
            </p:cNvSpPr>
            <p:nvPr/>
          </p:nvSpPr>
          <p:spPr bwMode="auto">
            <a:xfrm flipV="1">
              <a:off x="199" y="2054"/>
              <a:ext cx="5476" cy="35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</a:endParaRPr>
            </a:p>
          </p:txBody>
        </p:sp>
      </p:grpSp>
      <p:sp>
        <p:nvSpPr>
          <p:cNvPr id="35852" name="Rectangle 12"/>
          <p:cNvSpPr>
            <a:spLocks noGrp="1" noChangeArrowheads="1"/>
          </p:cNvSpPr>
          <p:nvPr>
            <p:ph type="ctrTitle"/>
          </p:nvPr>
        </p:nvSpPr>
        <p:spPr>
          <a:xfrm>
            <a:off x="990600" y="1676400"/>
            <a:ext cx="7772400" cy="146208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zh-CN" altLang="en-US" noProof="0"/>
              <a:t>单击此处编辑母版标题样式</a:t>
            </a:r>
          </a:p>
        </p:txBody>
      </p:sp>
      <p:sp>
        <p:nvSpPr>
          <p:cNvPr id="35853" name="Rectangle 1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pPr lvl="0"/>
            <a:r>
              <a:rPr lang="zh-CN" altLang="en-US" noProof="0"/>
              <a:t>单击此处编辑母版副标题样式</a:t>
            </a:r>
          </a:p>
        </p:txBody>
      </p:sp>
      <p:sp>
        <p:nvSpPr>
          <p:cNvPr id="14" name="Rectangle 14"/>
          <p:cNvSpPr>
            <a:spLocks noGrp="1" noChangeArrowheads="1"/>
          </p:cNvSpPr>
          <p:nvPr>
            <p:ph type="dt" sz="half" idx="10"/>
          </p:nvPr>
        </p:nvSpPr>
        <p:spPr>
          <a:xfrm>
            <a:off x="990600" y="6248400"/>
            <a:ext cx="1905000" cy="457200"/>
          </a:xfrm>
        </p:spPr>
        <p:txBody>
          <a:bodyPr/>
          <a:lstStyle>
            <a:lvl1pPr>
              <a:defRPr smtClean="0"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D4AA938D-B8BB-4B52-BE37-5720D83C0FCE}" type="datetime11">
              <a:rPr lang="zh-CN" altLang="en-US" smtClean="0">
                <a:solidFill>
                  <a:srgbClr val="333333"/>
                </a:solidFill>
              </a:rPr>
              <a:t>20:01:45</a:t>
            </a:fld>
            <a:endParaRPr lang="en-US" altLang="zh-CN">
              <a:solidFill>
                <a:srgbClr val="333333"/>
              </a:solidFill>
            </a:endParaRPr>
          </a:p>
        </p:txBody>
      </p:sp>
      <p:sp>
        <p:nvSpPr>
          <p:cNvPr id="15" name="Rectangle 15"/>
          <p:cNvSpPr>
            <a:spLocks noGrp="1" noChangeArrowheads="1"/>
          </p:cNvSpPr>
          <p:nvPr>
            <p:ph type="ftr" sz="quarter" idx="11"/>
          </p:nvPr>
        </p:nvSpPr>
        <p:spPr>
          <a:xfrm>
            <a:off x="3429000" y="6248400"/>
            <a:ext cx="2895600" cy="457200"/>
          </a:xfrm>
        </p:spPr>
        <p:txBody>
          <a:bodyPr/>
          <a:lstStyle>
            <a:lvl1pPr>
              <a:defRPr smtClean="0">
                <a:solidFill>
                  <a:schemeClr val="bg2"/>
                </a:solidFill>
              </a:defRPr>
            </a:lvl1pPr>
          </a:lstStyle>
          <a:p>
            <a:pPr>
              <a:defRPr/>
            </a:pPr>
            <a:r>
              <a:rPr lang="en-US" altLang="zh-CN">
                <a:solidFill>
                  <a:srgbClr val="333333"/>
                </a:solidFill>
              </a:rPr>
              <a:t>机器学习导论</a:t>
            </a:r>
          </a:p>
        </p:txBody>
      </p:sp>
      <p:sp>
        <p:nvSpPr>
          <p:cNvPr id="16" name="Rectangle 1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858000" y="6248400"/>
            <a:ext cx="1905000" cy="457200"/>
          </a:xfrm>
        </p:spPr>
        <p:txBody>
          <a:bodyPr/>
          <a:lstStyle>
            <a:lvl1pPr>
              <a:defRPr smtClean="0"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EB3C5A7F-F833-4459-9A85-357A3044CDC1}" type="slidenum">
              <a:rPr lang="en-US" altLang="zh-CN">
                <a:solidFill>
                  <a:srgbClr val="333333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3333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06776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B4AB944-9F2E-42FC-8765-B25D3B4CD4BE}" type="datetime11">
              <a:rPr lang="zh-CN" altLang="en-US" smtClean="0">
                <a:solidFill>
                  <a:srgbClr val="000000"/>
                </a:solidFill>
              </a:rPr>
              <a:t>20:01:45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>
                <a:solidFill>
                  <a:srgbClr val="000000"/>
                </a:solidFill>
              </a:rPr>
              <a:t>机器学习导论</a:t>
            </a:r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0373700-E53C-4BE1-90AF-C264006825CE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43668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004050" y="214313"/>
            <a:ext cx="1951038" cy="59182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150938" y="214313"/>
            <a:ext cx="5700712" cy="59182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7913989-6A33-4117-B956-5C1520005B4D}" type="datetime11">
              <a:rPr lang="zh-CN" altLang="en-US" smtClean="0">
                <a:solidFill>
                  <a:srgbClr val="000000"/>
                </a:solidFill>
              </a:rPr>
              <a:t>20:01:45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>
                <a:solidFill>
                  <a:srgbClr val="000000"/>
                </a:solidFill>
              </a:rPr>
              <a:t>机器学习导论</a:t>
            </a:r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57E75D9-EE00-4A15-8075-34D4EE7907BA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47093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50938" y="214313"/>
            <a:ext cx="7793037" cy="146208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1182688" y="2017713"/>
            <a:ext cx="3810000" cy="41148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145088" y="2017713"/>
            <a:ext cx="3810000" cy="41148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A377BD0-5F2D-4E3D-86EE-27E5E7DE11C9}" type="datetime11">
              <a:rPr lang="zh-CN" altLang="en-US" smtClean="0">
                <a:solidFill>
                  <a:srgbClr val="000000"/>
                </a:solidFill>
              </a:rPr>
              <a:t>20:01:45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>
                <a:solidFill>
                  <a:srgbClr val="000000"/>
                </a:solidFill>
              </a:rPr>
              <a:t>机器学习导论</a:t>
            </a:r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352CCEF-25BF-4DDB-BBE6-413E481E1BFB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88944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1150938" y="214313"/>
            <a:ext cx="7804150" cy="5918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C807CC7-9B7A-4F45-9B19-7C7F69137E75}" type="datetime11">
              <a:rPr lang="zh-CN" altLang="en-US" smtClean="0">
                <a:solidFill>
                  <a:srgbClr val="000000"/>
                </a:solidFill>
              </a:rPr>
              <a:t>20:01:45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>
                <a:solidFill>
                  <a:srgbClr val="000000"/>
                </a:solidFill>
              </a:rPr>
              <a:t>机器学习导论</a:t>
            </a:r>
          </a:p>
        </p:txBody>
      </p:sp>
      <p:sp>
        <p:nvSpPr>
          <p:cNvPr id="5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5ABDE8D-7172-410F-ABBC-3982E19E7EB6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52023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标题和四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sz="quarter"/>
          </p:nvPr>
        </p:nvSpPr>
        <p:spPr>
          <a:xfrm>
            <a:off x="1150938" y="214313"/>
            <a:ext cx="7793037" cy="146208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1182688" y="2017713"/>
            <a:ext cx="3810000" cy="1981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5145088" y="2017713"/>
            <a:ext cx="3810000" cy="1981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1182688" y="4151313"/>
            <a:ext cx="3810000" cy="1981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5145088" y="4151313"/>
            <a:ext cx="3810000" cy="1981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0CCBF27-3727-4617-BE1E-1D5D08CC5BEF}" type="datetime11">
              <a:rPr lang="zh-CN" altLang="en-US" smtClean="0">
                <a:solidFill>
                  <a:srgbClr val="000000"/>
                </a:solidFill>
              </a:rPr>
              <a:t>20:01:45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8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>
                <a:solidFill>
                  <a:srgbClr val="000000"/>
                </a:solidFill>
              </a:rPr>
              <a:t>机器学习导论</a:t>
            </a:r>
          </a:p>
        </p:txBody>
      </p:sp>
      <p:sp>
        <p:nvSpPr>
          <p:cNvPr id="9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35DBF39-70BC-4C7A-B6D6-BC91FE641C1D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9938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2B9832C-B411-4425-A9E7-7363CCCED173}" type="datetime11">
              <a:rPr lang="zh-CN" altLang="en-US" smtClean="0">
                <a:solidFill>
                  <a:srgbClr val="000000"/>
                </a:solidFill>
              </a:rPr>
              <a:t>20:01:45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>
                <a:solidFill>
                  <a:srgbClr val="000000"/>
                </a:solidFill>
              </a:rPr>
              <a:t>机器学习导论</a:t>
            </a:r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123AF2E-258E-4A0B-8B09-315CA70F42CF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8724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CEBB247-3242-4087-9A46-2B552C5864BC}" type="datetime11">
              <a:rPr lang="zh-CN" altLang="en-US" smtClean="0">
                <a:solidFill>
                  <a:srgbClr val="000000"/>
                </a:solidFill>
              </a:rPr>
              <a:t>20:01:45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>
                <a:solidFill>
                  <a:srgbClr val="000000"/>
                </a:solidFill>
              </a:rPr>
              <a:t>机器学习导论</a:t>
            </a:r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B7D7C6E-B65B-47B0-845A-EA061397D458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74591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182688" y="2017713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145088" y="2017713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24D8423-100A-4BF7-A768-D637EAC4B9A8}" type="datetime11">
              <a:rPr lang="zh-CN" altLang="en-US" smtClean="0">
                <a:solidFill>
                  <a:srgbClr val="000000"/>
                </a:solidFill>
              </a:rPr>
              <a:t>20:01:45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>
                <a:solidFill>
                  <a:srgbClr val="000000"/>
                </a:solidFill>
              </a:rPr>
              <a:t>机器学习导论</a:t>
            </a:r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49126D-0AFC-4BE4-8A4C-37459F8B817D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63126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DCD8A11-E988-4399-BEC7-74933748BB98}" type="datetime11">
              <a:rPr lang="zh-CN" altLang="en-US" smtClean="0">
                <a:solidFill>
                  <a:srgbClr val="000000"/>
                </a:solidFill>
              </a:rPr>
              <a:t>20:01:45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8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>
                <a:solidFill>
                  <a:srgbClr val="000000"/>
                </a:solidFill>
              </a:rPr>
              <a:t>机器学习导论</a:t>
            </a:r>
          </a:p>
        </p:txBody>
      </p:sp>
      <p:sp>
        <p:nvSpPr>
          <p:cNvPr id="9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3B99990-C4A4-460E-ACE2-9BD2ED9093B8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37524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3B5F266-39D4-4838-8DF3-0FD526CC3908}" type="datetime11">
              <a:rPr lang="zh-CN" altLang="en-US" smtClean="0">
                <a:solidFill>
                  <a:srgbClr val="000000"/>
                </a:solidFill>
              </a:rPr>
              <a:t>20:01:45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>
                <a:solidFill>
                  <a:srgbClr val="000000"/>
                </a:solidFill>
              </a:rPr>
              <a:t>机器学习导论</a:t>
            </a:r>
          </a:p>
        </p:txBody>
      </p:sp>
      <p:sp>
        <p:nvSpPr>
          <p:cNvPr id="5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DACC24F-789A-4A17-BA32-DE8095717277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05095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C3EDE8F-770C-4693-B223-7BC633605876}" type="datetime11">
              <a:rPr lang="zh-CN" altLang="en-US" smtClean="0">
                <a:solidFill>
                  <a:srgbClr val="000000"/>
                </a:solidFill>
              </a:rPr>
              <a:t>20:01:45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3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>
                <a:solidFill>
                  <a:srgbClr val="000000"/>
                </a:solidFill>
              </a:rPr>
              <a:t>机器学习导论</a:t>
            </a:r>
          </a:p>
        </p:txBody>
      </p:sp>
      <p:sp>
        <p:nvSpPr>
          <p:cNvPr id="4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BD3AEBC-0C39-4ED8-BBF7-649E425A9176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62361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F483412-7DDE-4193-8A1E-3D857444D0C9}" type="datetime11">
              <a:rPr lang="zh-CN" altLang="en-US" smtClean="0">
                <a:solidFill>
                  <a:srgbClr val="000000"/>
                </a:solidFill>
              </a:rPr>
              <a:t>20:01:45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>
                <a:solidFill>
                  <a:srgbClr val="000000"/>
                </a:solidFill>
              </a:rPr>
              <a:t>机器学习导论</a:t>
            </a:r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F2D2C20-8F76-4C90-8925-A23544AD9287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27885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309CBCF-A8FE-4CBC-A39F-3101316901DC}" type="datetime11">
              <a:rPr lang="zh-CN" altLang="en-US" smtClean="0">
                <a:solidFill>
                  <a:srgbClr val="000000"/>
                </a:solidFill>
              </a:rPr>
              <a:t>20:01:45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>
                <a:solidFill>
                  <a:srgbClr val="000000"/>
                </a:solidFill>
              </a:rPr>
              <a:t>机器学习导论</a:t>
            </a:r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25D4185-E99E-4445-8AA6-E370E94E115D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72538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ChangeArrowheads="1"/>
          </p:cNvSpPr>
          <p:nvPr/>
        </p:nvSpPr>
        <p:spPr bwMode="ltGray">
          <a:xfrm>
            <a:off x="417513" y="1098550"/>
            <a:ext cx="438150" cy="47466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kumimoji="1" lang="zh-CN" altLang="zh-CN" sz="2400">
              <a:solidFill>
                <a:srgbClr val="000000"/>
              </a:solidFill>
            </a:endParaRPr>
          </a:p>
        </p:txBody>
      </p:sp>
      <p:sp>
        <p:nvSpPr>
          <p:cNvPr id="1027" name="Rectangle 3"/>
          <p:cNvSpPr>
            <a:spLocks noChangeArrowheads="1"/>
          </p:cNvSpPr>
          <p:nvPr/>
        </p:nvSpPr>
        <p:spPr bwMode="ltGray">
          <a:xfrm>
            <a:off x="800100" y="1098550"/>
            <a:ext cx="328613" cy="474663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kumimoji="1" lang="zh-CN" altLang="zh-CN" sz="2400">
              <a:solidFill>
                <a:srgbClr val="000000"/>
              </a:solidFill>
            </a:endParaRPr>
          </a:p>
        </p:txBody>
      </p:sp>
      <p:sp>
        <p:nvSpPr>
          <p:cNvPr id="1028" name="Rectangle 4"/>
          <p:cNvSpPr>
            <a:spLocks noChangeArrowheads="1"/>
          </p:cNvSpPr>
          <p:nvPr/>
        </p:nvSpPr>
        <p:spPr bwMode="ltGray">
          <a:xfrm>
            <a:off x="541338" y="1520825"/>
            <a:ext cx="422275" cy="474663"/>
          </a:xfrm>
          <a:prstGeom prst="rect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kumimoji="1" lang="zh-CN" altLang="zh-CN" sz="2400">
              <a:solidFill>
                <a:srgbClr val="000000"/>
              </a:solidFill>
            </a:endParaRPr>
          </a:p>
        </p:txBody>
      </p:sp>
      <p:sp>
        <p:nvSpPr>
          <p:cNvPr id="1029" name="Rectangle 5"/>
          <p:cNvSpPr>
            <a:spLocks noChangeArrowheads="1"/>
          </p:cNvSpPr>
          <p:nvPr/>
        </p:nvSpPr>
        <p:spPr bwMode="ltGray">
          <a:xfrm>
            <a:off x="911225" y="1520825"/>
            <a:ext cx="368300" cy="474663"/>
          </a:xfrm>
          <a:prstGeom prst="rect">
            <a:avLst/>
          </a:prstGeom>
          <a:gradFill rotWithShape="0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kumimoji="1" lang="zh-CN" altLang="zh-CN" sz="2400">
              <a:solidFill>
                <a:srgbClr val="000000"/>
              </a:solidFill>
            </a:endParaRPr>
          </a:p>
        </p:txBody>
      </p:sp>
      <p:sp>
        <p:nvSpPr>
          <p:cNvPr id="1030" name="Rectangle 6"/>
          <p:cNvSpPr>
            <a:spLocks noChangeArrowheads="1"/>
          </p:cNvSpPr>
          <p:nvPr/>
        </p:nvSpPr>
        <p:spPr bwMode="ltGray">
          <a:xfrm>
            <a:off x="127000" y="1447800"/>
            <a:ext cx="560388" cy="422275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kumimoji="1" lang="zh-CN" altLang="zh-CN" sz="2400">
              <a:solidFill>
                <a:srgbClr val="000000"/>
              </a:solidFill>
            </a:endParaRPr>
          </a:p>
        </p:txBody>
      </p:sp>
      <p:sp>
        <p:nvSpPr>
          <p:cNvPr id="1031" name="Rectangle 7"/>
          <p:cNvSpPr>
            <a:spLocks noChangeArrowheads="1"/>
          </p:cNvSpPr>
          <p:nvPr/>
        </p:nvSpPr>
        <p:spPr bwMode="gray">
          <a:xfrm>
            <a:off x="762000" y="990600"/>
            <a:ext cx="31750" cy="1052513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kumimoji="1" lang="zh-CN" altLang="zh-CN" sz="2400">
              <a:solidFill>
                <a:srgbClr val="000000"/>
              </a:solidFill>
            </a:endParaRPr>
          </a:p>
        </p:txBody>
      </p:sp>
      <p:sp>
        <p:nvSpPr>
          <p:cNvPr id="1032" name="Rectangle 8"/>
          <p:cNvSpPr>
            <a:spLocks noChangeArrowheads="1"/>
          </p:cNvSpPr>
          <p:nvPr/>
        </p:nvSpPr>
        <p:spPr bwMode="gray">
          <a:xfrm>
            <a:off x="442913" y="1781175"/>
            <a:ext cx="8226425" cy="31750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kumimoji="1" lang="zh-CN" altLang="zh-CN" sz="2400">
              <a:solidFill>
                <a:srgbClr val="000000"/>
              </a:solidFill>
            </a:endParaRPr>
          </a:p>
        </p:txBody>
      </p:sp>
      <p:sp>
        <p:nvSpPr>
          <p:cNvPr id="1033" name="Rectangle 9"/>
          <p:cNvSpPr>
            <a:spLocks noGrp="1" noChangeArrowheads="1"/>
          </p:cNvSpPr>
          <p:nvPr>
            <p:ph type="title"/>
          </p:nvPr>
        </p:nvSpPr>
        <p:spPr bwMode="auto">
          <a:xfrm>
            <a:off x="1150938" y="214313"/>
            <a:ext cx="7793037" cy="1462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34" name="Rectangle 10"/>
          <p:cNvSpPr>
            <a:spLocks noGrp="1" noChangeArrowheads="1"/>
          </p:cNvSpPr>
          <p:nvPr>
            <p:ph type="body" idx="1"/>
          </p:nvPr>
        </p:nvSpPr>
        <p:spPr bwMode="auto">
          <a:xfrm>
            <a:off x="1182688" y="2017713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4827" name="Rectangle 11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07504" y="9148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400" smtClean="0">
                <a:ea typeface="宋体" pitchFamily="2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74A9271-C405-43E7-94E1-03B11122F29B}" type="datetime11">
              <a:rPr lang="zh-CN" altLang="en-US" smtClean="0">
                <a:solidFill>
                  <a:srgbClr val="000000"/>
                </a:solidFill>
              </a:rPr>
              <a:t>20:01:45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34828" name="Rectangle 1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657600" y="6243638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400" smtClean="0">
                <a:ea typeface="宋体" pitchFamily="2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>
                <a:solidFill>
                  <a:srgbClr val="000000"/>
                </a:solidFill>
              </a:rPr>
              <a:t>机器学习导论</a:t>
            </a:r>
          </a:p>
        </p:txBody>
      </p:sp>
      <p:sp>
        <p:nvSpPr>
          <p:cNvPr id="34829" name="Rectangle 1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42150" y="6243638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400" smtClean="0">
                <a:ea typeface="宋体" pitchFamily="2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F633D05-2C7E-42C1-A2C3-7CA29C7A9DF6}" type="slidenum">
              <a:rPr lang="en-US" altLang="zh-CN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71988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hf hdr="0" ft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  <a:ea typeface="宋体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  <a:ea typeface="宋体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  <a:ea typeface="宋体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  <a:ea typeface="宋体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  <a:ea typeface="宋体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  <a:ea typeface="宋体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  <a:ea typeface="宋体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itchFamily="2" charset="2"/>
        <a:buChar char="n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55000"/>
        <a:buFont typeface="Wingdings" pitchFamily="2" charset="2"/>
        <a:buChar char="n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50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55000"/>
        <a:buFont typeface="Wingdings" pitchFamily="2" charset="2"/>
        <a:buChar char="n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mp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tmp"/><Relationship Id="rId5" Type="http://schemas.openxmlformats.org/officeDocument/2006/relationships/image" Target="../media/image24.tmp"/><Relationship Id="rId4" Type="http://schemas.openxmlformats.org/officeDocument/2006/relationships/image" Target="../media/image23.tmp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tmp"/><Relationship Id="rId3" Type="http://schemas.openxmlformats.org/officeDocument/2006/relationships/image" Target="../media/image26.tmp"/><Relationship Id="rId7" Type="http://schemas.openxmlformats.org/officeDocument/2006/relationships/image" Target="../media/image30.tmp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tmp"/><Relationship Id="rId5" Type="http://schemas.openxmlformats.org/officeDocument/2006/relationships/image" Target="../media/image28.tmp"/><Relationship Id="rId4" Type="http://schemas.openxmlformats.org/officeDocument/2006/relationships/image" Target="../media/image27.tmp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tmp"/><Relationship Id="rId3" Type="http://schemas.openxmlformats.org/officeDocument/2006/relationships/image" Target="../media/image38.tmp"/><Relationship Id="rId7" Type="http://schemas.openxmlformats.org/officeDocument/2006/relationships/image" Target="../media/image42.tmp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tmp"/><Relationship Id="rId5" Type="http://schemas.openxmlformats.org/officeDocument/2006/relationships/image" Target="../media/image40.tmp"/><Relationship Id="rId4" Type="http://schemas.openxmlformats.org/officeDocument/2006/relationships/image" Target="../media/image39.tmp"/><Relationship Id="rId9" Type="http://schemas.openxmlformats.org/officeDocument/2006/relationships/image" Target="../media/image44.tm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jpg"/><Relationship Id="rId4" Type="http://schemas.openxmlformats.org/officeDocument/2006/relationships/image" Target="../media/image46.jp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tmp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microsoft.com/office/2007/relationships/hdphoto" Target="../media/hdphoto2.wdp"/><Relationship Id="rId7" Type="http://schemas.openxmlformats.org/officeDocument/2006/relationships/image" Target="../media/image57.pn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11" Type="http://schemas.openxmlformats.org/officeDocument/2006/relationships/image" Target="../media/image61.png"/><Relationship Id="rId5" Type="http://schemas.openxmlformats.org/officeDocument/2006/relationships/image" Target="../media/image55.png"/><Relationship Id="rId10" Type="http://schemas.openxmlformats.org/officeDocument/2006/relationships/image" Target="../media/image60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tmp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microsoft.com/office/2007/relationships/hdphoto" Target="../media/hdphoto2.wdp"/><Relationship Id="rId7" Type="http://schemas.openxmlformats.org/officeDocument/2006/relationships/image" Target="../media/image57.png"/><Relationship Id="rId12" Type="http://schemas.openxmlformats.org/officeDocument/2006/relationships/image" Target="../media/image67.pn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11" Type="http://schemas.openxmlformats.org/officeDocument/2006/relationships/image" Target="../media/image61.png"/><Relationship Id="rId5" Type="http://schemas.openxmlformats.org/officeDocument/2006/relationships/image" Target="../media/image55.png"/><Relationship Id="rId10" Type="http://schemas.openxmlformats.org/officeDocument/2006/relationships/image" Target="../media/image66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63.png"/><Relationship Id="rId7" Type="http://schemas.openxmlformats.org/officeDocument/2006/relationships/image" Target="../media/image7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64.jpg"/><Relationship Id="rId9" Type="http://schemas.openxmlformats.org/officeDocument/2006/relationships/image" Target="../media/image75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13" Type="http://schemas.openxmlformats.org/officeDocument/2006/relationships/image" Target="../media/image87.png"/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12" Type="http://schemas.openxmlformats.org/officeDocument/2006/relationships/image" Target="../media/image86.png"/><Relationship Id="rId2" Type="http://schemas.openxmlformats.org/officeDocument/2006/relationships/image" Target="../media/image76.png"/><Relationship Id="rId16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11" Type="http://schemas.openxmlformats.org/officeDocument/2006/relationships/image" Target="../media/image85.png"/><Relationship Id="rId5" Type="http://schemas.openxmlformats.org/officeDocument/2006/relationships/image" Target="../media/image79.png"/><Relationship Id="rId15" Type="http://schemas.openxmlformats.org/officeDocument/2006/relationships/image" Target="../media/image91.png"/><Relationship Id="rId10" Type="http://schemas.openxmlformats.org/officeDocument/2006/relationships/image" Target="../media/image84.png"/><Relationship Id="rId4" Type="http://schemas.openxmlformats.org/officeDocument/2006/relationships/image" Target="../media/image78.png"/><Relationship Id="rId9" Type="http://schemas.openxmlformats.org/officeDocument/2006/relationships/image" Target="../media/image83.png"/><Relationship Id="rId14" Type="http://schemas.openxmlformats.org/officeDocument/2006/relationships/image" Target="../media/image9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13" Type="http://schemas.openxmlformats.org/officeDocument/2006/relationships/image" Target="../media/image87.png"/><Relationship Id="rId3" Type="http://schemas.openxmlformats.org/officeDocument/2006/relationships/image" Target="../media/image93.png"/><Relationship Id="rId7" Type="http://schemas.openxmlformats.org/officeDocument/2006/relationships/image" Target="../media/image81.png"/><Relationship Id="rId12" Type="http://schemas.openxmlformats.org/officeDocument/2006/relationships/image" Target="../media/image95.png"/><Relationship Id="rId2" Type="http://schemas.openxmlformats.org/officeDocument/2006/relationships/image" Target="../media/image76.png"/><Relationship Id="rId16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11" Type="http://schemas.openxmlformats.org/officeDocument/2006/relationships/image" Target="../media/image85.png"/><Relationship Id="rId5" Type="http://schemas.openxmlformats.org/officeDocument/2006/relationships/image" Target="../media/image79.png"/><Relationship Id="rId15" Type="http://schemas.openxmlformats.org/officeDocument/2006/relationships/image" Target="../media/image91.png"/><Relationship Id="rId10" Type="http://schemas.openxmlformats.org/officeDocument/2006/relationships/image" Target="../media/image84.png"/><Relationship Id="rId4" Type="http://schemas.openxmlformats.org/officeDocument/2006/relationships/image" Target="../media/image78.png"/><Relationship Id="rId9" Type="http://schemas.openxmlformats.org/officeDocument/2006/relationships/image" Target="../media/image94.png"/><Relationship Id="rId14" Type="http://schemas.openxmlformats.org/officeDocument/2006/relationships/image" Target="../media/image9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13" Type="http://schemas.openxmlformats.org/officeDocument/2006/relationships/image" Target="../media/image100.png"/><Relationship Id="rId3" Type="http://schemas.openxmlformats.org/officeDocument/2006/relationships/image" Target="../media/image97.png"/><Relationship Id="rId7" Type="http://schemas.openxmlformats.org/officeDocument/2006/relationships/image" Target="../media/image81.png"/><Relationship Id="rId12" Type="http://schemas.openxmlformats.org/officeDocument/2006/relationships/image" Target="../media/image99.png"/><Relationship Id="rId2" Type="http://schemas.openxmlformats.org/officeDocument/2006/relationships/image" Target="../media/image76.png"/><Relationship Id="rId16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11" Type="http://schemas.openxmlformats.org/officeDocument/2006/relationships/image" Target="../media/image85.png"/><Relationship Id="rId5" Type="http://schemas.openxmlformats.org/officeDocument/2006/relationships/image" Target="../media/image79.png"/><Relationship Id="rId15" Type="http://schemas.openxmlformats.org/officeDocument/2006/relationships/image" Target="../media/image91.png"/><Relationship Id="rId10" Type="http://schemas.openxmlformats.org/officeDocument/2006/relationships/image" Target="../media/image84.png"/><Relationship Id="rId4" Type="http://schemas.openxmlformats.org/officeDocument/2006/relationships/image" Target="../media/image78.png"/><Relationship Id="rId9" Type="http://schemas.openxmlformats.org/officeDocument/2006/relationships/image" Target="../media/image98.png"/><Relationship Id="rId14" Type="http://schemas.openxmlformats.org/officeDocument/2006/relationships/image" Target="../media/image101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104.png"/><Relationship Id="rId7" Type="http://schemas.openxmlformats.org/officeDocument/2006/relationships/image" Target="../media/image81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Relationship Id="rId9" Type="http://schemas.openxmlformats.org/officeDocument/2006/relationships/image" Target="../media/image105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13" Type="http://schemas.openxmlformats.org/officeDocument/2006/relationships/image" Target="../media/image117.png"/><Relationship Id="rId3" Type="http://schemas.openxmlformats.org/officeDocument/2006/relationships/image" Target="../media/image107.png"/><Relationship Id="rId7" Type="http://schemas.openxmlformats.org/officeDocument/2006/relationships/image" Target="../media/image111.png"/><Relationship Id="rId12" Type="http://schemas.openxmlformats.org/officeDocument/2006/relationships/image" Target="../media/image116.png"/><Relationship Id="rId2" Type="http://schemas.openxmlformats.org/officeDocument/2006/relationships/image" Target="../media/image106.png"/><Relationship Id="rId16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11" Type="http://schemas.openxmlformats.org/officeDocument/2006/relationships/image" Target="../media/image115.png"/><Relationship Id="rId5" Type="http://schemas.openxmlformats.org/officeDocument/2006/relationships/image" Target="../media/image109.png"/><Relationship Id="rId15" Type="http://schemas.openxmlformats.org/officeDocument/2006/relationships/image" Target="../media/image119.png"/><Relationship Id="rId10" Type="http://schemas.openxmlformats.org/officeDocument/2006/relationships/image" Target="../media/image114.png"/><Relationship Id="rId4" Type="http://schemas.openxmlformats.org/officeDocument/2006/relationships/image" Target="../media/image108.png"/><Relationship Id="rId9" Type="http://schemas.openxmlformats.org/officeDocument/2006/relationships/image" Target="../media/image113.png"/><Relationship Id="rId14" Type="http://schemas.openxmlformats.org/officeDocument/2006/relationships/image" Target="../media/image118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13" Type="http://schemas.openxmlformats.org/officeDocument/2006/relationships/image" Target="../media/image132.png"/><Relationship Id="rId3" Type="http://schemas.openxmlformats.org/officeDocument/2006/relationships/image" Target="../media/image122.png"/><Relationship Id="rId7" Type="http://schemas.openxmlformats.org/officeDocument/2006/relationships/image" Target="../media/image126.png"/><Relationship Id="rId12" Type="http://schemas.openxmlformats.org/officeDocument/2006/relationships/image" Target="../media/image131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5.png"/><Relationship Id="rId11" Type="http://schemas.openxmlformats.org/officeDocument/2006/relationships/image" Target="../media/image130.png"/><Relationship Id="rId5" Type="http://schemas.openxmlformats.org/officeDocument/2006/relationships/image" Target="../media/image124.png"/><Relationship Id="rId10" Type="http://schemas.openxmlformats.org/officeDocument/2006/relationships/image" Target="../media/image129.png"/><Relationship Id="rId4" Type="http://schemas.openxmlformats.org/officeDocument/2006/relationships/image" Target="../media/image123.png"/><Relationship Id="rId9" Type="http://schemas.openxmlformats.org/officeDocument/2006/relationships/image" Target="../media/image128.png"/><Relationship Id="rId14" Type="http://schemas.openxmlformats.org/officeDocument/2006/relationships/image" Target="../media/image65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jp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jpg"/><Relationship Id="rId2" Type="http://schemas.openxmlformats.org/officeDocument/2006/relationships/image" Target="../media/image13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8.png"/><Relationship Id="rId4" Type="http://schemas.openxmlformats.org/officeDocument/2006/relationships/image" Target="../media/image137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jp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3" Type="http://schemas.openxmlformats.org/officeDocument/2006/relationships/image" Target="../media/image141.png"/><Relationship Id="rId7" Type="http://schemas.openxmlformats.org/officeDocument/2006/relationships/image" Target="../media/image145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4.png"/><Relationship Id="rId5" Type="http://schemas.openxmlformats.org/officeDocument/2006/relationships/image" Target="../media/image143.png"/><Relationship Id="rId10" Type="http://schemas.openxmlformats.org/officeDocument/2006/relationships/image" Target="../media/image148.png"/><Relationship Id="rId4" Type="http://schemas.openxmlformats.org/officeDocument/2006/relationships/image" Target="../media/image142.png"/><Relationship Id="rId9" Type="http://schemas.openxmlformats.org/officeDocument/2006/relationships/image" Target="../media/image14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image" Target="../media/image5.tmp"/><Relationship Id="rId7" Type="http://schemas.openxmlformats.org/officeDocument/2006/relationships/image" Target="../media/image7.tm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tmp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.png"/><Relationship Id="rId3" Type="http://schemas.openxmlformats.org/officeDocument/2006/relationships/image" Target="../media/image142.jpg"/><Relationship Id="rId7" Type="http://schemas.openxmlformats.org/officeDocument/2006/relationships/image" Target="../media/image151.png"/><Relationship Id="rId2" Type="http://schemas.openxmlformats.org/officeDocument/2006/relationships/image" Target="../media/image14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.png"/><Relationship Id="rId5" Type="http://schemas.openxmlformats.org/officeDocument/2006/relationships/image" Target="../media/image149.png"/><Relationship Id="rId4" Type="http://schemas.openxmlformats.org/officeDocument/2006/relationships/image" Target="../media/image143.jpg"/><Relationship Id="rId9" Type="http://schemas.openxmlformats.org/officeDocument/2006/relationships/image" Target="../media/image15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jpg"/><Relationship Id="rId2" Type="http://schemas.openxmlformats.org/officeDocument/2006/relationships/image" Target="../media/image14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6.jp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jpg"/><Relationship Id="rId2" Type="http://schemas.openxmlformats.org/officeDocument/2006/relationships/image" Target="../media/image147.jp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png"/><Relationship Id="rId3" Type="http://schemas.openxmlformats.org/officeDocument/2006/relationships/image" Target="../media/image154.png"/><Relationship Id="rId7" Type="http://schemas.openxmlformats.org/officeDocument/2006/relationships/image" Target="../media/image158.png"/><Relationship Id="rId12" Type="http://schemas.openxmlformats.org/officeDocument/2006/relationships/image" Target="../media/image163.png"/><Relationship Id="rId2" Type="http://schemas.openxmlformats.org/officeDocument/2006/relationships/image" Target="../media/image14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7.png"/><Relationship Id="rId11" Type="http://schemas.openxmlformats.org/officeDocument/2006/relationships/image" Target="../media/image162.png"/><Relationship Id="rId5" Type="http://schemas.openxmlformats.org/officeDocument/2006/relationships/image" Target="../media/image156.jpg"/><Relationship Id="rId10" Type="http://schemas.openxmlformats.org/officeDocument/2006/relationships/image" Target="../media/image161.png"/><Relationship Id="rId4" Type="http://schemas.openxmlformats.org/officeDocument/2006/relationships/image" Target="../media/image155.png"/><Relationship Id="rId9" Type="http://schemas.openxmlformats.org/officeDocument/2006/relationships/image" Target="../media/image160.jp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png"/><Relationship Id="rId3" Type="http://schemas.openxmlformats.org/officeDocument/2006/relationships/image" Target="../media/image165.png"/><Relationship Id="rId7" Type="http://schemas.openxmlformats.org/officeDocument/2006/relationships/image" Target="../media/image169.png"/><Relationship Id="rId2" Type="http://schemas.openxmlformats.org/officeDocument/2006/relationships/image" Target="../media/image16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8.png"/><Relationship Id="rId5" Type="http://schemas.openxmlformats.org/officeDocument/2006/relationships/image" Target="../media/image167.png"/><Relationship Id="rId10" Type="http://schemas.openxmlformats.org/officeDocument/2006/relationships/image" Target="../media/image171.jpg"/><Relationship Id="rId4" Type="http://schemas.openxmlformats.org/officeDocument/2006/relationships/image" Target="../media/image166.jpg"/><Relationship Id="rId9" Type="http://schemas.openxmlformats.org/officeDocument/2006/relationships/image" Target="../media/image17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jpg"/><Relationship Id="rId7" Type="http://schemas.openxmlformats.org/officeDocument/2006/relationships/image" Target="../media/image176.png"/><Relationship Id="rId2" Type="http://schemas.openxmlformats.org/officeDocument/2006/relationships/image" Target="../media/image16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5.png"/><Relationship Id="rId5" Type="http://schemas.openxmlformats.org/officeDocument/2006/relationships/image" Target="../media/image174.png"/><Relationship Id="rId4" Type="http://schemas.openxmlformats.org/officeDocument/2006/relationships/image" Target="../media/image173.jp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jpg"/><Relationship Id="rId2" Type="http://schemas.openxmlformats.org/officeDocument/2006/relationships/image" Target="../media/image17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9.jp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m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tmp"/><Relationship Id="rId4" Type="http://schemas.openxmlformats.org/officeDocument/2006/relationships/image" Target="../media/image10.tmp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tmp"/><Relationship Id="rId3" Type="http://schemas.openxmlformats.org/officeDocument/2006/relationships/image" Target="../media/image12.tmp"/><Relationship Id="rId7" Type="http://schemas.openxmlformats.org/officeDocument/2006/relationships/image" Target="../media/image6.tm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tmp"/><Relationship Id="rId5" Type="http://schemas.openxmlformats.org/officeDocument/2006/relationships/image" Target="../media/image14.tmp"/><Relationship Id="rId4" Type="http://schemas.openxmlformats.org/officeDocument/2006/relationships/image" Target="../media/image13.tm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tmp"/><Relationship Id="rId4" Type="http://schemas.openxmlformats.org/officeDocument/2006/relationships/image" Target="../media/image20.tm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kern="1200" dirty="0">
                <a:solidFill>
                  <a:srgbClr val="000000"/>
                </a:solidFill>
                <a:latin typeface="Tahoma" pitchFamily="34" charset="0"/>
                <a:ea typeface="方正启体简体" pitchFamily="65" charset="-122"/>
                <a:cs typeface="+mn-cs"/>
              </a:rPr>
              <a:t>再进一步</a:t>
            </a:r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123AF2E-258E-4A0B-8B09-315CA70F42CF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1</a:t>
            </a:fld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1AFB0B4-1401-4B5C-AE86-57984FFDBADA}" type="datetime11">
              <a:rPr lang="zh-CN" altLang="en-US" smtClean="0">
                <a:solidFill>
                  <a:srgbClr val="000000"/>
                </a:solidFill>
              </a:rPr>
              <a:t>20:01:45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object 3"/>
          <p:cNvSpPr txBox="1"/>
          <p:nvPr/>
        </p:nvSpPr>
        <p:spPr>
          <a:xfrm>
            <a:off x="827584" y="3501008"/>
            <a:ext cx="7416824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4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线性回归只能解决回归问题吗？</a:t>
            </a:r>
            <a:endParaRPr lang="en-US" altLang="zh-CN" sz="4400" dirty="0"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77823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kern="1200" dirty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  <a:cs typeface="+mn-cs"/>
              </a:rPr>
              <a:t>Logistic</a:t>
            </a:r>
            <a:r>
              <a:rPr lang="zh-CN" altLang="en-US" sz="3600" kern="1200" dirty="0">
                <a:solidFill>
                  <a:srgbClr val="000000"/>
                </a:solidFill>
                <a:latin typeface="Tahoma" pitchFamily="34" charset="0"/>
                <a:ea typeface="方正启体简体" pitchFamily="65" charset="-122"/>
                <a:cs typeface="+mn-cs"/>
              </a:rPr>
              <a:t>回归的损失函数</a:t>
            </a:r>
            <a:endParaRPr lang="en-US" altLang="zh-CN" sz="3600" kern="1200" dirty="0">
              <a:solidFill>
                <a:srgbClr val="000000"/>
              </a:solidFill>
              <a:latin typeface="Tahoma" pitchFamily="34" charset="0"/>
              <a:ea typeface="方正启体简体" pitchFamily="65" charset="-122"/>
              <a:cs typeface="+mn-cs"/>
            </a:endParaRPr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123AF2E-258E-4A0B-8B09-315CA70F42CF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10</a:t>
            </a:fld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1AFB0B4-1401-4B5C-AE86-57984FFDBADA}" type="datetime11">
              <a:rPr lang="zh-CN" altLang="en-US" smtClean="0">
                <a:solidFill>
                  <a:srgbClr val="000000"/>
                </a:solidFill>
              </a:rPr>
              <a:t>20:01:52</a:t>
            </a:fld>
            <a:endParaRPr lang="en-US" altLang="zh-CN">
              <a:solidFill>
                <a:srgbClr val="000000"/>
              </a:solidFill>
            </a:endParaRPr>
          </a:p>
        </p:txBody>
      </p:sp>
      <p:pic>
        <p:nvPicPr>
          <p:cNvPr id="2" name="图片 1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168" y="1095353"/>
            <a:ext cx="1207884" cy="461439"/>
          </a:xfrm>
          <a:prstGeom prst="rect">
            <a:avLst/>
          </a:prstGeom>
        </p:spPr>
      </p:pic>
      <p:pic>
        <p:nvPicPr>
          <p:cNvPr id="3" name="图片 2" descr="屏幕剪辑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128" y="2276872"/>
            <a:ext cx="2120963" cy="864096"/>
          </a:xfrm>
          <a:prstGeom prst="rect">
            <a:avLst/>
          </a:prstGeom>
        </p:spPr>
      </p:pic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2170247"/>
            <a:ext cx="3655986" cy="1690801"/>
          </a:xfrm>
          <a:prstGeom prst="rect">
            <a:avLst/>
          </a:prstGeom>
        </p:spPr>
      </p:pic>
      <p:pic>
        <p:nvPicPr>
          <p:cNvPr id="6" name="图片 5" descr="屏幕剪辑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955" y="4042652"/>
            <a:ext cx="5864301" cy="2194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2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88" y="2060848"/>
            <a:ext cx="6642232" cy="1512168"/>
          </a:xfrm>
          <a:prstGeom prst="rect">
            <a:avLst/>
          </a:prstGeom>
        </p:spPr>
      </p:pic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kern="1200" dirty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  <a:cs typeface="+mn-cs"/>
              </a:rPr>
              <a:t>Logistic</a:t>
            </a:r>
            <a:r>
              <a:rPr lang="zh-CN" altLang="en-US" sz="3600" kern="1200" dirty="0">
                <a:solidFill>
                  <a:srgbClr val="000000"/>
                </a:solidFill>
                <a:latin typeface="Tahoma" pitchFamily="34" charset="0"/>
                <a:ea typeface="方正启体简体" pitchFamily="65" charset="-122"/>
                <a:cs typeface="+mn-cs"/>
              </a:rPr>
              <a:t>回归的损失函数</a:t>
            </a:r>
            <a:endParaRPr lang="en-US" altLang="zh-CN" sz="3600" kern="1200" dirty="0">
              <a:solidFill>
                <a:srgbClr val="000000"/>
              </a:solidFill>
              <a:latin typeface="Tahoma" pitchFamily="34" charset="0"/>
              <a:ea typeface="方正启体简体" pitchFamily="65" charset="-122"/>
              <a:cs typeface="+mn-cs"/>
            </a:endParaRPr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123AF2E-258E-4A0B-8B09-315CA70F42CF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11</a:t>
            </a:fld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1AFB0B4-1401-4B5C-AE86-57984FFDBADA}" type="datetime11">
              <a:rPr lang="zh-CN" altLang="en-US" smtClean="0">
                <a:solidFill>
                  <a:srgbClr val="000000"/>
                </a:solidFill>
              </a:rPr>
              <a:t>20:01:52</a:t>
            </a:fld>
            <a:endParaRPr lang="en-US" altLang="zh-CN">
              <a:solidFill>
                <a:srgbClr val="000000"/>
              </a:solidFill>
            </a:endParaRPr>
          </a:p>
        </p:txBody>
      </p:sp>
      <p:pic>
        <p:nvPicPr>
          <p:cNvPr id="7" name="图片 6" descr="屏幕剪辑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168" y="1124744"/>
            <a:ext cx="1224136" cy="422769"/>
          </a:xfrm>
          <a:prstGeom prst="rect">
            <a:avLst/>
          </a:prstGeom>
        </p:spPr>
      </p:pic>
      <p:pic>
        <p:nvPicPr>
          <p:cNvPr id="8" name="图片 7" descr="屏幕剪辑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3571" y="3719294"/>
            <a:ext cx="2273432" cy="1293882"/>
          </a:xfrm>
          <a:prstGeom prst="rect">
            <a:avLst/>
          </a:prstGeom>
        </p:spPr>
      </p:pic>
      <p:pic>
        <p:nvPicPr>
          <p:cNvPr id="12" name="图片 11" descr="屏幕剪辑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3853847"/>
            <a:ext cx="4968552" cy="1159329"/>
          </a:xfrm>
          <a:prstGeom prst="rect">
            <a:avLst/>
          </a:prstGeom>
        </p:spPr>
      </p:pic>
      <p:pic>
        <p:nvPicPr>
          <p:cNvPr id="13" name="图片 12" descr="屏幕剪辑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686" y="5085184"/>
            <a:ext cx="2819210" cy="1398388"/>
          </a:xfrm>
          <a:prstGeom prst="rect">
            <a:avLst/>
          </a:prstGeom>
        </p:spPr>
      </p:pic>
      <p:pic>
        <p:nvPicPr>
          <p:cNvPr id="14" name="图片 13" descr="屏幕剪辑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7968" y="5393374"/>
            <a:ext cx="3792319" cy="782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172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kern="1200" dirty="0">
                <a:solidFill>
                  <a:srgbClr val="000000"/>
                </a:solidFill>
                <a:latin typeface="Tahoma" pitchFamily="34" charset="0"/>
                <a:ea typeface="方正启体简体" pitchFamily="65" charset="-122"/>
                <a:cs typeface="+mn-cs"/>
              </a:rPr>
              <a:t>数据升维“选取特征”</a:t>
            </a:r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123AF2E-258E-4A0B-8B09-315CA70F42CF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12</a:t>
            </a:fld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1AFB0B4-1401-4B5C-AE86-57984FFDBADA}" type="datetime11">
              <a:rPr lang="zh-CN" altLang="en-US" smtClean="0">
                <a:solidFill>
                  <a:srgbClr val="000000"/>
                </a:solidFill>
              </a:rPr>
              <a:t>20:01:52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object 8"/>
          <p:cNvSpPr/>
          <p:nvPr/>
        </p:nvSpPr>
        <p:spPr>
          <a:xfrm>
            <a:off x="6516216" y="476672"/>
            <a:ext cx="2016252" cy="11018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3"/>
          <p:cNvSpPr/>
          <p:nvPr/>
        </p:nvSpPr>
        <p:spPr>
          <a:xfrm>
            <a:off x="618744" y="4454608"/>
            <a:ext cx="2555748" cy="214274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4"/>
          <p:cNvSpPr/>
          <p:nvPr/>
        </p:nvSpPr>
        <p:spPr>
          <a:xfrm>
            <a:off x="545591" y="2133556"/>
            <a:ext cx="2731008" cy="227228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5"/>
          <p:cNvSpPr/>
          <p:nvPr/>
        </p:nvSpPr>
        <p:spPr>
          <a:xfrm>
            <a:off x="3348228" y="2133556"/>
            <a:ext cx="2593848" cy="227228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6"/>
          <p:cNvSpPr/>
          <p:nvPr/>
        </p:nvSpPr>
        <p:spPr>
          <a:xfrm>
            <a:off x="3348228" y="4454608"/>
            <a:ext cx="2599944" cy="213817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7"/>
          <p:cNvSpPr/>
          <p:nvPr/>
        </p:nvSpPr>
        <p:spPr>
          <a:xfrm>
            <a:off x="6012179" y="2133556"/>
            <a:ext cx="2663952" cy="227076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85607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384300" y="1808163"/>
            <a:ext cx="5851525" cy="1981200"/>
          </a:xfrm>
        </p:spPr>
        <p:txBody>
          <a:bodyPr/>
          <a:lstStyle/>
          <a:p>
            <a:pPr algn="ctr" eaLnBrk="1" hangingPunct="1"/>
            <a:r>
              <a:rPr lang="en-US" altLang="zh-CN" sz="4800" dirty="0" err="1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</a:rPr>
              <a:t>Softmax</a:t>
            </a:r>
            <a:r>
              <a:rPr lang="zh-CN" altLang="en-US" sz="4800" dirty="0">
                <a:solidFill>
                  <a:srgbClr val="000000"/>
                </a:solidFill>
                <a:ea typeface="方正启体简体" pitchFamily="65" charset="-122"/>
              </a:rPr>
              <a:t>回归</a:t>
            </a:r>
            <a:r>
              <a:rPr lang="en-US" altLang="zh-CN" sz="4800" dirty="0">
                <a:solidFill>
                  <a:srgbClr val="000000"/>
                </a:solidFill>
                <a:ea typeface="方正启体简体" pitchFamily="65" charset="-122"/>
              </a:rPr>
              <a:t/>
            </a:r>
            <a:br>
              <a:rPr lang="en-US" altLang="zh-CN" sz="4800" dirty="0">
                <a:solidFill>
                  <a:srgbClr val="000000"/>
                </a:solidFill>
                <a:ea typeface="方正启体简体" pitchFamily="65" charset="-122"/>
              </a:rPr>
            </a:br>
            <a:r>
              <a:rPr lang="en-US" altLang="zh-CN" sz="2800" dirty="0" err="1">
                <a:solidFill>
                  <a:srgbClr val="000000"/>
                </a:solidFill>
                <a:latin typeface="Monotype Corsiva" pitchFamily="66" charset="0"/>
                <a:ea typeface="方正启体简体" pitchFamily="65" charset="-122"/>
              </a:rPr>
              <a:t>Softmax</a:t>
            </a:r>
            <a:r>
              <a:rPr lang="en-US" altLang="zh-CN" sz="2800" dirty="0">
                <a:solidFill>
                  <a:srgbClr val="000000"/>
                </a:solidFill>
                <a:latin typeface="Monotype Corsiva" pitchFamily="66" charset="0"/>
                <a:ea typeface="方正启体简体" pitchFamily="65" charset="-122"/>
              </a:rPr>
              <a:t>  Regression</a:t>
            </a:r>
          </a:p>
        </p:txBody>
      </p:sp>
    </p:spTree>
    <p:extLst>
      <p:ext uri="{BB962C8B-B14F-4D97-AF65-F5344CB8AC3E}">
        <p14:creationId xmlns:p14="http://schemas.microsoft.com/office/powerpoint/2010/main" val="3928675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kern="1200" dirty="0" err="1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  <a:cs typeface="+mn-cs"/>
              </a:rPr>
              <a:t>Softmax</a:t>
            </a:r>
            <a:r>
              <a:rPr lang="zh-CN" altLang="en-US" sz="3600" kern="1200" dirty="0">
                <a:solidFill>
                  <a:srgbClr val="000000"/>
                </a:solidFill>
                <a:latin typeface="Tahoma" pitchFamily="34" charset="0"/>
                <a:ea typeface="方正启体简体" pitchFamily="65" charset="-122"/>
                <a:cs typeface="+mn-cs"/>
              </a:rPr>
              <a:t>回归</a:t>
            </a:r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123AF2E-258E-4A0B-8B09-315CA70F42CF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14</a:t>
            </a:fld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1AFB0B4-1401-4B5C-AE86-57984FFDBADA}" type="datetime11">
              <a:rPr lang="zh-CN" altLang="en-US" smtClean="0">
                <a:solidFill>
                  <a:srgbClr val="000000"/>
                </a:solidFill>
              </a:rPr>
              <a:t>20:02:00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object 3"/>
          <p:cNvSpPr txBox="1"/>
          <p:nvPr/>
        </p:nvSpPr>
        <p:spPr>
          <a:xfrm>
            <a:off x="1115387" y="6030161"/>
            <a:ext cx="240030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 err="1">
                <a:latin typeface="田氏保钓体简" panose="02010800040101010101" pitchFamily="2" charset="-122"/>
                <a:ea typeface="田氏保钓体简" panose="02010800040101010101" pitchFamily="2" charset="-122"/>
                <a:cs typeface="PMingLiU"/>
              </a:rPr>
              <a:t>随机梯度</a:t>
            </a:r>
            <a:r>
              <a:rPr sz="2400" spc="-5" dirty="0">
                <a:latin typeface="田氏保钓体简" panose="02010800040101010101" pitchFamily="2" charset="-122"/>
                <a:ea typeface="田氏保钓体简" panose="02010800040101010101" pitchFamily="2" charset="-122"/>
                <a:cs typeface="PMingLiU"/>
              </a:rPr>
              <a:t>：</a:t>
            </a:r>
            <a:endParaRPr sz="2400" dirty="0">
              <a:latin typeface="田氏保钓体简" panose="02010800040101010101" pitchFamily="2" charset="-122"/>
              <a:ea typeface="田氏保钓体简" panose="02010800040101010101" pitchFamily="2" charset="-122"/>
              <a:cs typeface="PMingLiU"/>
            </a:endParaRPr>
          </a:p>
        </p:txBody>
      </p:sp>
      <p:sp>
        <p:nvSpPr>
          <p:cNvPr id="6" name="object 5"/>
          <p:cNvSpPr txBox="1"/>
          <p:nvPr/>
        </p:nvSpPr>
        <p:spPr>
          <a:xfrm>
            <a:off x="1115387" y="2717793"/>
            <a:ext cx="185166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 err="1">
                <a:latin typeface="田氏保钓体简" panose="02010800040101010101" pitchFamily="2" charset="-122"/>
                <a:ea typeface="田氏保钓体简" panose="02010800040101010101" pitchFamily="2" charset="-122"/>
                <a:cs typeface="PMingLiU"/>
              </a:rPr>
              <a:t>概率</a:t>
            </a:r>
            <a:r>
              <a:rPr sz="2400" spc="-315" dirty="0">
                <a:latin typeface="田氏保钓体简" panose="02010800040101010101" pitchFamily="2" charset="-122"/>
                <a:ea typeface="田氏保钓体简" panose="02010800040101010101" pitchFamily="2" charset="-122"/>
                <a:cs typeface="PMingLiU"/>
              </a:rPr>
              <a:t>：</a:t>
            </a:r>
            <a:endParaRPr sz="2400" baseline="4629" dirty="0">
              <a:latin typeface="田氏保钓体简" panose="02010800040101010101" pitchFamily="2" charset="-122"/>
              <a:ea typeface="田氏保钓体简" panose="02010800040101010101" pitchFamily="2" charset="-122"/>
              <a:cs typeface="Times New Roman"/>
            </a:endParaRPr>
          </a:p>
        </p:txBody>
      </p:sp>
      <p:sp>
        <p:nvSpPr>
          <p:cNvPr id="7" name="object 24"/>
          <p:cNvSpPr txBox="1"/>
          <p:nvPr/>
        </p:nvSpPr>
        <p:spPr>
          <a:xfrm>
            <a:off x="1115387" y="3707022"/>
            <a:ext cx="2560955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 err="1">
                <a:latin typeface="田氏保钓体简" panose="02010800040101010101" pitchFamily="2" charset="-122"/>
                <a:ea typeface="田氏保钓体简" panose="02010800040101010101" pitchFamily="2" charset="-122"/>
                <a:cs typeface="PMingLiU"/>
              </a:rPr>
              <a:t>似然函数</a:t>
            </a:r>
            <a:r>
              <a:rPr sz="2400" spc="80" dirty="0">
                <a:latin typeface="田氏保钓体简" panose="02010800040101010101" pitchFamily="2" charset="-122"/>
                <a:ea typeface="田氏保钓体简" panose="02010800040101010101" pitchFamily="2" charset="-122"/>
                <a:cs typeface="PMingLiU"/>
              </a:rPr>
              <a:t>：</a:t>
            </a:r>
            <a:endParaRPr sz="2400" baseline="35493" dirty="0">
              <a:latin typeface="田氏保钓体简" panose="02010800040101010101" pitchFamily="2" charset="-122"/>
              <a:ea typeface="田氏保钓体简" panose="02010800040101010101" pitchFamily="2" charset="-122"/>
              <a:cs typeface="Times New Roman"/>
            </a:endParaRPr>
          </a:p>
        </p:txBody>
      </p:sp>
      <p:sp>
        <p:nvSpPr>
          <p:cNvPr id="8" name="object 36"/>
          <p:cNvSpPr txBox="1"/>
          <p:nvPr/>
        </p:nvSpPr>
        <p:spPr>
          <a:xfrm>
            <a:off x="1118451" y="4662009"/>
            <a:ext cx="277114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679700" algn="l"/>
              </a:tabLst>
            </a:pPr>
            <a:r>
              <a:rPr sz="2400" dirty="0" err="1">
                <a:latin typeface="田氏保钓体简" panose="02010800040101010101" pitchFamily="2" charset="-122"/>
                <a:ea typeface="田氏保钓体简" panose="02010800040101010101" pitchFamily="2" charset="-122"/>
                <a:cs typeface="PMingLiU"/>
              </a:rPr>
              <a:t>对数似然</a:t>
            </a:r>
            <a:r>
              <a:rPr sz="24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PMingLiU"/>
              </a:rPr>
              <a:t>：</a:t>
            </a:r>
            <a:endParaRPr sz="2400" baseline="-24305" dirty="0">
              <a:latin typeface="田氏保钓体简" panose="02010800040101010101" pitchFamily="2" charset="-122"/>
              <a:ea typeface="田氏保钓体简" panose="02010800040101010101" pitchFamily="2" charset="-122"/>
              <a:cs typeface="Symbol"/>
            </a:endParaRPr>
          </a:p>
        </p:txBody>
      </p:sp>
      <p:sp>
        <p:nvSpPr>
          <p:cNvPr id="10" name="object 76"/>
          <p:cNvSpPr txBox="1"/>
          <p:nvPr/>
        </p:nvSpPr>
        <p:spPr>
          <a:xfrm>
            <a:off x="1115387" y="2060848"/>
            <a:ext cx="7345045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 err="1">
                <a:latin typeface="田氏保钓体简" panose="02010800040101010101" pitchFamily="2" charset="-122"/>
                <a:ea typeface="田氏保钓体简" panose="02010800040101010101" pitchFamily="2" charset="-122"/>
                <a:cs typeface="Times New Roman"/>
              </a:rPr>
              <a:t>K</a:t>
            </a:r>
            <a:r>
              <a:rPr sz="2400" dirty="0" err="1">
                <a:latin typeface="田氏保钓体简" panose="02010800040101010101" pitchFamily="2" charset="-122"/>
                <a:ea typeface="田氏保钓体简" panose="02010800040101010101" pitchFamily="2" charset="-122"/>
                <a:cs typeface="PMingLiU"/>
              </a:rPr>
              <a:t>分类，第</a:t>
            </a:r>
            <a:r>
              <a:rPr sz="2400" dirty="0" err="1">
                <a:latin typeface="田氏保钓体简" panose="02010800040101010101" pitchFamily="2" charset="-122"/>
                <a:ea typeface="田氏保钓体简" panose="02010800040101010101" pitchFamily="2" charset="-122"/>
                <a:cs typeface="Times New Roman"/>
              </a:rPr>
              <a:t>k</a:t>
            </a:r>
            <a:r>
              <a:rPr sz="2400" dirty="0" err="1">
                <a:latin typeface="田氏保钓体简" panose="02010800040101010101" pitchFamily="2" charset="-122"/>
                <a:ea typeface="田氏保钓体简" panose="02010800040101010101" pitchFamily="2" charset="-122"/>
                <a:cs typeface="PMingLiU"/>
              </a:rPr>
              <a:t>类的参数为</a:t>
            </a:r>
            <a:r>
              <a:rPr lang="en-US" sz="2400" spc="30" dirty="0">
                <a:latin typeface="田氏保钓体简" panose="02010800040101010101" pitchFamily="2" charset="-122"/>
                <a:ea typeface="田氏保钓体简" panose="02010800040101010101" pitchFamily="2" charset="-122"/>
                <a:cs typeface="PMingLiU"/>
              </a:rPr>
              <a:t>    </a:t>
            </a:r>
            <a:r>
              <a:rPr sz="2400" i="1" spc="-240" baseline="-17094" dirty="0">
                <a:latin typeface="田氏保钓体简" panose="02010800040101010101" pitchFamily="2" charset="-122"/>
                <a:ea typeface="田氏保钓体简" panose="02010800040101010101" pitchFamily="2" charset="-122"/>
                <a:cs typeface="Times New Roman"/>
              </a:rPr>
              <a:t> </a:t>
            </a:r>
            <a:r>
              <a:rPr sz="24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PMingLiU"/>
              </a:rPr>
              <a:t>，组成二维矩阵</a:t>
            </a:r>
          </a:p>
        </p:txBody>
      </p:sp>
      <p:pic>
        <p:nvPicPr>
          <p:cNvPr id="2" name="图片 1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2796" y="2091837"/>
            <a:ext cx="274867" cy="394680"/>
          </a:xfrm>
          <a:prstGeom prst="rect">
            <a:avLst/>
          </a:prstGeom>
        </p:spPr>
      </p:pic>
      <p:pic>
        <p:nvPicPr>
          <p:cNvPr id="3" name="图片 2" descr="屏幕剪辑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3372" y="2091837"/>
            <a:ext cx="458587" cy="382156"/>
          </a:xfrm>
          <a:prstGeom prst="rect">
            <a:avLst/>
          </a:prstGeom>
        </p:spPr>
      </p:pic>
      <p:pic>
        <p:nvPicPr>
          <p:cNvPr id="12" name="图片 11" descr="屏幕剪辑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5375" y="2451877"/>
            <a:ext cx="4568571" cy="1131508"/>
          </a:xfrm>
          <a:prstGeom prst="rect">
            <a:avLst/>
          </a:prstGeom>
        </p:spPr>
      </p:pic>
      <p:grpSp>
        <p:nvGrpSpPr>
          <p:cNvPr id="18" name="组合 17"/>
          <p:cNvGrpSpPr/>
          <p:nvPr/>
        </p:nvGrpSpPr>
        <p:grpSpPr>
          <a:xfrm>
            <a:off x="2534465" y="3573016"/>
            <a:ext cx="5104781" cy="1065184"/>
            <a:chOff x="2064746" y="3614035"/>
            <a:chExt cx="5104781" cy="1065184"/>
          </a:xfrm>
        </p:grpSpPr>
        <p:pic>
          <p:nvPicPr>
            <p:cNvPr id="14" name="图片 13" descr="屏幕剪辑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64746" y="3710815"/>
              <a:ext cx="3011310" cy="654289"/>
            </a:xfrm>
            <a:prstGeom prst="rect">
              <a:avLst/>
            </a:prstGeom>
          </p:spPr>
        </p:pic>
        <p:pic>
          <p:nvPicPr>
            <p:cNvPr id="15" name="图片 14" descr="屏幕剪辑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76056" y="3614035"/>
              <a:ext cx="2093471" cy="991645"/>
            </a:xfrm>
            <a:prstGeom prst="rect">
              <a:avLst/>
            </a:prstGeom>
          </p:spPr>
        </p:pic>
        <p:sp>
          <p:nvSpPr>
            <p:cNvPr id="16" name="矩形 15"/>
            <p:cNvSpPr/>
            <p:nvPr/>
          </p:nvSpPr>
          <p:spPr>
            <a:xfrm>
              <a:off x="5508104" y="4488141"/>
              <a:ext cx="288032" cy="1910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矩形 16"/>
            <p:cNvSpPr/>
            <p:nvPr/>
          </p:nvSpPr>
          <p:spPr>
            <a:xfrm>
              <a:off x="6727485" y="4473112"/>
              <a:ext cx="288032" cy="1910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2665455" y="4542661"/>
            <a:ext cx="5212856" cy="1374151"/>
            <a:chOff x="2195736" y="4583680"/>
            <a:chExt cx="5212856" cy="1374151"/>
          </a:xfrm>
        </p:grpSpPr>
        <p:pic>
          <p:nvPicPr>
            <p:cNvPr id="19" name="图片 18" descr="屏幕剪辑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95736" y="4703028"/>
              <a:ext cx="5212856" cy="1254803"/>
            </a:xfrm>
            <a:prstGeom prst="rect">
              <a:avLst/>
            </a:prstGeom>
          </p:spPr>
        </p:pic>
        <p:sp>
          <p:nvSpPr>
            <p:cNvPr id="20" name="矩形 19"/>
            <p:cNvSpPr/>
            <p:nvPr/>
          </p:nvSpPr>
          <p:spPr>
            <a:xfrm>
              <a:off x="6122791" y="4583680"/>
              <a:ext cx="380155" cy="21347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2" name="图片 21" descr="屏幕剪辑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8999" y="6109962"/>
            <a:ext cx="2680752" cy="662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540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kern="1200" dirty="0" err="1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</a:rPr>
              <a:t>Softmax</a:t>
            </a:r>
            <a:r>
              <a:rPr lang="zh-CN" altLang="en-US" sz="3600" kern="1200" dirty="0">
                <a:solidFill>
                  <a:srgbClr val="000000"/>
                </a:solidFill>
                <a:latin typeface="Tahoma" pitchFamily="34" charset="0"/>
                <a:ea typeface="方正启体简体" pitchFamily="65" charset="-122"/>
              </a:rPr>
              <a:t>分类</a:t>
            </a:r>
            <a:endParaRPr lang="zh-CN" altLang="en-US" sz="3600" kern="1200" dirty="0">
              <a:solidFill>
                <a:srgbClr val="000000"/>
              </a:solidFill>
              <a:latin typeface="Tahoma" pitchFamily="34" charset="0"/>
              <a:ea typeface="方正启体简体" pitchFamily="65" charset="-122"/>
              <a:cs typeface="+mn-cs"/>
            </a:endParaRPr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123AF2E-258E-4A0B-8B09-315CA70F42CF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15</a:t>
            </a:fld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1AFB0B4-1401-4B5C-AE86-57984FFDBADA}" type="datetime11">
              <a:rPr lang="zh-CN" altLang="en-US" smtClean="0">
                <a:solidFill>
                  <a:srgbClr val="000000"/>
                </a:solidFill>
              </a:rPr>
              <a:t>20:02:00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13" name="object 3"/>
          <p:cNvSpPr/>
          <p:nvPr/>
        </p:nvSpPr>
        <p:spPr>
          <a:xfrm>
            <a:off x="107504" y="2317968"/>
            <a:ext cx="4680203" cy="37033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4"/>
          <p:cNvSpPr/>
          <p:nvPr/>
        </p:nvSpPr>
        <p:spPr>
          <a:xfrm>
            <a:off x="5005641" y="895304"/>
            <a:ext cx="3599688" cy="28575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5"/>
          <p:cNvSpPr/>
          <p:nvPr/>
        </p:nvSpPr>
        <p:spPr>
          <a:xfrm>
            <a:off x="5005641" y="3896061"/>
            <a:ext cx="3599688" cy="284530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6"/>
          <p:cNvSpPr/>
          <p:nvPr/>
        </p:nvSpPr>
        <p:spPr>
          <a:xfrm>
            <a:off x="3750975" y="116632"/>
            <a:ext cx="1223772" cy="11430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9306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kern="1200" dirty="0">
                <a:solidFill>
                  <a:srgbClr val="000000"/>
                </a:solidFill>
                <a:latin typeface="Tahoma" pitchFamily="34" charset="0"/>
                <a:ea typeface="方正启体简体" pitchFamily="65" charset="-122"/>
                <a:cs typeface="+mn-cs"/>
              </a:rPr>
              <a:t>总结和思考</a:t>
            </a:r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123AF2E-258E-4A0B-8B09-315CA70F42CF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16</a:t>
            </a:fld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1AFB0B4-1401-4B5C-AE86-57984FFDBADA}" type="datetime11">
              <a:rPr lang="zh-CN" altLang="en-US" smtClean="0">
                <a:solidFill>
                  <a:srgbClr val="000000"/>
                </a:solidFill>
              </a:rPr>
              <a:t>20:02:00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10" name="object 3"/>
          <p:cNvSpPr txBox="1"/>
          <p:nvPr/>
        </p:nvSpPr>
        <p:spPr>
          <a:xfrm>
            <a:off x="611560" y="2221915"/>
            <a:ext cx="7766050" cy="3799373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481965" marR="22860" indent="-469265">
              <a:lnSpc>
                <a:spcPct val="100000"/>
              </a:lnSpc>
              <a:spcBef>
                <a:spcPts val="105"/>
              </a:spcBef>
              <a:buFont typeface="Arial" panose="020B0604020202020204" pitchFamily="34" charset="0"/>
              <a:buChar char="•"/>
              <a:tabLst>
                <a:tab pos="481965" algn="l"/>
                <a:tab pos="482600" algn="l"/>
              </a:tabLst>
            </a:pPr>
            <a:r>
              <a:rPr sz="2600" spc="-5" dirty="0">
                <a:latin typeface="田氏保钓体简" panose="02010800040101010101" pitchFamily="2" charset="-122"/>
                <a:ea typeface="田氏保钓体简" panose="02010800040101010101" pitchFamily="2" charset="-122"/>
                <a:cs typeface="Times New Roman"/>
              </a:rPr>
              <a:t>Logistic/Softmax</a:t>
            </a:r>
            <a:r>
              <a:rPr sz="26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PMingLiU"/>
              </a:rPr>
              <a:t>回归是实践中解决</a:t>
            </a:r>
            <a:r>
              <a:rPr sz="2600" spc="-15" dirty="0">
                <a:latin typeface="田氏保钓体简" panose="02010800040101010101" pitchFamily="2" charset="-122"/>
                <a:ea typeface="田氏保钓体简" panose="02010800040101010101" pitchFamily="2" charset="-122"/>
                <a:cs typeface="PMingLiU"/>
              </a:rPr>
              <a:t>分</a:t>
            </a:r>
            <a:r>
              <a:rPr sz="26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PMingLiU"/>
              </a:rPr>
              <a:t>类问</a:t>
            </a:r>
            <a:r>
              <a:rPr sz="2600" spc="-15" dirty="0">
                <a:latin typeface="田氏保钓体简" panose="02010800040101010101" pitchFamily="2" charset="-122"/>
                <a:ea typeface="田氏保钓体简" panose="02010800040101010101" pitchFamily="2" charset="-122"/>
                <a:cs typeface="PMingLiU"/>
              </a:rPr>
              <a:t>题</a:t>
            </a:r>
            <a:r>
              <a:rPr sz="26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PMingLiU"/>
              </a:rPr>
              <a:t>的最重 要方法。</a:t>
            </a:r>
          </a:p>
          <a:p>
            <a:pPr marL="920750" lvl="1" indent="-437515">
              <a:lnSpc>
                <a:spcPct val="100000"/>
              </a:lnSpc>
              <a:spcBef>
                <a:spcPts val="555"/>
              </a:spcBef>
              <a:buFont typeface="Arial" panose="020B0604020202020204" pitchFamily="34" charset="0"/>
              <a:buChar char="•"/>
              <a:tabLst>
                <a:tab pos="920750" algn="l"/>
                <a:tab pos="921385" algn="l"/>
              </a:tabLst>
            </a:pPr>
            <a:r>
              <a:rPr sz="2200" spc="-10" dirty="0">
                <a:latin typeface="田氏保钓体简" panose="02010800040101010101" pitchFamily="2" charset="-122"/>
                <a:ea typeface="田氏保钓体简" panose="02010800040101010101" pitchFamily="2" charset="-122"/>
                <a:cs typeface="PMingLiU"/>
              </a:rPr>
              <a:t>方法简单、容易实现、效果良好、</a:t>
            </a:r>
            <a:r>
              <a:rPr sz="2200" spc="-5" dirty="0">
                <a:latin typeface="田氏保钓体简" panose="02010800040101010101" pitchFamily="2" charset="-122"/>
                <a:ea typeface="田氏保钓体简" panose="02010800040101010101" pitchFamily="2" charset="-122"/>
                <a:cs typeface="PMingLiU"/>
              </a:rPr>
              <a:t>易</a:t>
            </a:r>
            <a:r>
              <a:rPr sz="2200" spc="-10" dirty="0">
                <a:latin typeface="田氏保钓体简" panose="02010800040101010101" pitchFamily="2" charset="-122"/>
                <a:ea typeface="田氏保钓体简" panose="02010800040101010101" pitchFamily="2" charset="-122"/>
                <a:cs typeface="PMingLiU"/>
              </a:rPr>
              <a:t>于解释</a:t>
            </a:r>
            <a:endParaRPr sz="2200" dirty="0">
              <a:latin typeface="田氏保钓体简" panose="02010800040101010101" pitchFamily="2" charset="-122"/>
              <a:ea typeface="田氏保钓体简" panose="02010800040101010101" pitchFamily="2" charset="-122"/>
              <a:cs typeface="PMingLiU"/>
            </a:endParaRPr>
          </a:p>
          <a:p>
            <a:pPr marL="920750" lvl="1" indent="-437515">
              <a:lnSpc>
                <a:spcPct val="100000"/>
              </a:lnSpc>
              <a:spcBef>
                <a:spcPts val="530"/>
              </a:spcBef>
              <a:buFont typeface="Arial" panose="020B0604020202020204" pitchFamily="34" charset="0"/>
              <a:buChar char="•"/>
              <a:tabLst>
                <a:tab pos="920750" algn="l"/>
                <a:tab pos="921385" algn="l"/>
              </a:tabLst>
            </a:pPr>
            <a:r>
              <a:rPr sz="2200" spc="-5" dirty="0">
                <a:latin typeface="田氏保钓体简" panose="02010800040101010101" pitchFamily="2" charset="-122"/>
                <a:ea typeface="田氏保钓体简" panose="02010800040101010101" pitchFamily="2" charset="-122"/>
                <a:cs typeface="PMingLiU"/>
              </a:rPr>
              <a:t>不止是分类：推荐系统</a:t>
            </a:r>
            <a:endParaRPr sz="2200" dirty="0">
              <a:latin typeface="田氏保钓体简" panose="02010800040101010101" pitchFamily="2" charset="-122"/>
              <a:ea typeface="田氏保钓体简" panose="02010800040101010101" pitchFamily="2" charset="-122"/>
              <a:cs typeface="PMingLiU"/>
            </a:endParaRPr>
          </a:p>
          <a:p>
            <a:pPr marL="481965" marR="6350" indent="-469265">
              <a:lnSpc>
                <a:spcPct val="100800"/>
              </a:lnSpc>
              <a:spcBef>
                <a:spcPts val="545"/>
              </a:spcBef>
              <a:buFont typeface="Arial" panose="020B0604020202020204" pitchFamily="34" charset="0"/>
              <a:buChar char="•"/>
              <a:tabLst>
                <a:tab pos="481965" algn="l"/>
                <a:tab pos="482600" algn="l"/>
              </a:tabLst>
            </a:pPr>
            <a:r>
              <a:rPr sz="26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PMingLiU"/>
              </a:rPr>
              <a:t>特征选择很重要，除了</a:t>
            </a:r>
            <a:r>
              <a:rPr sz="2600" spc="-15" dirty="0">
                <a:latin typeface="田氏保钓体简" panose="02010800040101010101" pitchFamily="2" charset="-122"/>
                <a:ea typeface="田氏保钓体简" panose="02010800040101010101" pitchFamily="2" charset="-122"/>
                <a:cs typeface="PMingLiU"/>
              </a:rPr>
              <a:t>人</a:t>
            </a:r>
            <a:r>
              <a:rPr sz="26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PMingLiU"/>
              </a:rPr>
              <a:t>工选</a:t>
            </a:r>
            <a:r>
              <a:rPr sz="2600" spc="-15" dirty="0">
                <a:latin typeface="田氏保钓体简" panose="02010800040101010101" pitchFamily="2" charset="-122"/>
                <a:ea typeface="田氏保钓体简" panose="02010800040101010101" pitchFamily="2" charset="-122"/>
                <a:cs typeface="PMingLiU"/>
              </a:rPr>
              <a:t>择</a:t>
            </a:r>
            <a:r>
              <a:rPr sz="26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PMingLiU"/>
              </a:rPr>
              <a:t>，还</a:t>
            </a:r>
            <a:r>
              <a:rPr sz="2600" spc="-15" dirty="0">
                <a:latin typeface="田氏保钓体简" panose="02010800040101010101" pitchFamily="2" charset="-122"/>
                <a:ea typeface="田氏保钓体简" panose="02010800040101010101" pitchFamily="2" charset="-122"/>
                <a:cs typeface="PMingLiU"/>
              </a:rPr>
              <a:t>可</a:t>
            </a:r>
            <a:r>
              <a:rPr sz="26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PMingLiU"/>
              </a:rPr>
              <a:t>以用</a:t>
            </a:r>
            <a:r>
              <a:rPr sz="2600" spc="-15" dirty="0">
                <a:latin typeface="田氏保钓体简" panose="02010800040101010101" pitchFamily="2" charset="-122"/>
                <a:ea typeface="田氏保钓体简" panose="02010800040101010101" pitchFamily="2" charset="-122"/>
                <a:cs typeface="PMingLiU"/>
              </a:rPr>
              <a:t>其</a:t>
            </a:r>
            <a:r>
              <a:rPr sz="26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PMingLiU"/>
              </a:rPr>
              <a:t>他机 器学习方法，如随机森</a:t>
            </a:r>
            <a:r>
              <a:rPr sz="2600" spc="-15" dirty="0">
                <a:latin typeface="田氏保钓体简" panose="02010800040101010101" pitchFamily="2" charset="-122"/>
                <a:ea typeface="田氏保钓体简" panose="02010800040101010101" pitchFamily="2" charset="-122"/>
                <a:cs typeface="PMingLiU"/>
              </a:rPr>
              <a:t>林</a:t>
            </a:r>
            <a:r>
              <a:rPr sz="2600" spc="0" dirty="0">
                <a:latin typeface="田氏保钓体简" panose="02010800040101010101" pitchFamily="2" charset="-122"/>
                <a:ea typeface="田氏保钓体简" panose="02010800040101010101" pitchFamily="2" charset="-122"/>
                <a:cs typeface="PMingLiU"/>
              </a:rPr>
              <a:t>、</a:t>
            </a:r>
            <a:r>
              <a:rPr sz="26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Times New Roman"/>
              </a:rPr>
              <a:t>PCA</a:t>
            </a:r>
            <a:r>
              <a:rPr sz="26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PMingLiU"/>
              </a:rPr>
              <a:t>、</a:t>
            </a:r>
            <a:r>
              <a:rPr sz="2600" spc="-10" dirty="0">
                <a:latin typeface="田氏保钓体简" panose="02010800040101010101" pitchFamily="2" charset="-122"/>
                <a:ea typeface="田氏保钓体简" panose="02010800040101010101" pitchFamily="2" charset="-122"/>
                <a:cs typeface="Times New Roman"/>
              </a:rPr>
              <a:t>LDA</a:t>
            </a:r>
            <a:r>
              <a:rPr sz="26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PMingLiU"/>
              </a:rPr>
              <a:t>等。</a:t>
            </a:r>
          </a:p>
          <a:p>
            <a:pPr marL="481965" indent="-469265">
              <a:lnSpc>
                <a:spcPct val="100000"/>
              </a:lnSpc>
              <a:spcBef>
                <a:spcPts val="630"/>
              </a:spcBef>
              <a:buFont typeface="Arial" panose="020B0604020202020204" pitchFamily="34" charset="0"/>
              <a:buChar char="•"/>
              <a:tabLst>
                <a:tab pos="481965" algn="l"/>
                <a:tab pos="482600" algn="l"/>
              </a:tabLst>
            </a:pPr>
            <a:r>
              <a:rPr sz="26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PMingLiU"/>
              </a:rPr>
              <a:t>梯度下降算法是参数优</a:t>
            </a:r>
            <a:r>
              <a:rPr sz="2600" spc="-15" dirty="0">
                <a:latin typeface="田氏保钓体简" panose="02010800040101010101" pitchFamily="2" charset="-122"/>
                <a:ea typeface="田氏保钓体简" panose="02010800040101010101" pitchFamily="2" charset="-122"/>
                <a:cs typeface="PMingLiU"/>
              </a:rPr>
              <a:t>化</a:t>
            </a:r>
            <a:r>
              <a:rPr sz="26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PMingLiU"/>
              </a:rPr>
              <a:t>的重</a:t>
            </a:r>
            <a:r>
              <a:rPr sz="2600" spc="-15" dirty="0">
                <a:latin typeface="田氏保钓体简" panose="02010800040101010101" pitchFamily="2" charset="-122"/>
                <a:ea typeface="田氏保钓体简" panose="02010800040101010101" pitchFamily="2" charset="-122"/>
                <a:cs typeface="PMingLiU"/>
              </a:rPr>
              <a:t>要</a:t>
            </a:r>
            <a:r>
              <a:rPr sz="26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PMingLiU"/>
              </a:rPr>
              <a:t>手段</a:t>
            </a:r>
            <a:r>
              <a:rPr sz="2600" spc="-15" dirty="0">
                <a:latin typeface="田氏保钓体简" panose="02010800040101010101" pitchFamily="2" charset="-122"/>
                <a:ea typeface="田氏保钓体简" panose="02010800040101010101" pitchFamily="2" charset="-122"/>
                <a:cs typeface="PMingLiU"/>
              </a:rPr>
              <a:t>，</a:t>
            </a:r>
            <a:r>
              <a:rPr sz="26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PMingLiU"/>
              </a:rPr>
              <a:t>尤</a:t>
            </a:r>
            <a:r>
              <a:rPr sz="2600" spc="0" dirty="0">
                <a:latin typeface="田氏保钓体简" panose="02010800040101010101" pitchFamily="2" charset="-122"/>
                <a:ea typeface="田氏保钓体简" panose="02010800040101010101" pitchFamily="2" charset="-122"/>
                <a:cs typeface="PMingLiU"/>
              </a:rPr>
              <a:t>其</a:t>
            </a:r>
            <a:r>
              <a:rPr sz="2600" spc="-5" dirty="0">
                <a:latin typeface="田氏保钓体简" panose="02010800040101010101" pitchFamily="2" charset="-122"/>
                <a:ea typeface="田氏保钓体简" panose="02010800040101010101" pitchFamily="2" charset="-122"/>
                <a:cs typeface="Times New Roman"/>
              </a:rPr>
              <a:t>SGD</a:t>
            </a:r>
            <a:r>
              <a:rPr sz="26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PMingLiU"/>
              </a:rPr>
              <a:t>。</a:t>
            </a:r>
          </a:p>
          <a:p>
            <a:pPr marL="920750" lvl="1" indent="-437515">
              <a:lnSpc>
                <a:spcPct val="100000"/>
              </a:lnSpc>
              <a:spcBef>
                <a:spcPts val="555"/>
              </a:spcBef>
              <a:buFont typeface="Arial" panose="020B0604020202020204" pitchFamily="34" charset="0"/>
              <a:buChar char="•"/>
              <a:tabLst>
                <a:tab pos="920750" algn="l"/>
                <a:tab pos="921385" algn="l"/>
              </a:tabLst>
            </a:pPr>
            <a:r>
              <a:rPr sz="2200" spc="-5" dirty="0">
                <a:latin typeface="田氏保钓体简" panose="02010800040101010101" pitchFamily="2" charset="-122"/>
                <a:ea typeface="田氏保钓体简" panose="02010800040101010101" pitchFamily="2" charset="-122"/>
                <a:cs typeface="PMingLiU"/>
              </a:rPr>
              <a:t>适用于在线学习</a:t>
            </a:r>
            <a:endParaRPr sz="2200" dirty="0">
              <a:latin typeface="田氏保钓体简" panose="02010800040101010101" pitchFamily="2" charset="-122"/>
              <a:ea typeface="田氏保钓体简" panose="02010800040101010101" pitchFamily="2" charset="-122"/>
              <a:cs typeface="PMingLiU"/>
            </a:endParaRPr>
          </a:p>
          <a:p>
            <a:pPr marL="920750" lvl="1" indent="-437515">
              <a:lnSpc>
                <a:spcPct val="100000"/>
              </a:lnSpc>
              <a:spcBef>
                <a:spcPts val="525"/>
              </a:spcBef>
              <a:buFont typeface="Arial" panose="020B0604020202020204" pitchFamily="34" charset="0"/>
              <a:buChar char="•"/>
              <a:tabLst>
                <a:tab pos="920750" algn="l"/>
                <a:tab pos="921385" algn="l"/>
              </a:tabLst>
            </a:pPr>
            <a:r>
              <a:rPr sz="2200" spc="-10" dirty="0" err="1">
                <a:latin typeface="田氏保钓体简" panose="02010800040101010101" pitchFamily="2" charset="-122"/>
                <a:ea typeface="田氏保钓体简" panose="02010800040101010101" pitchFamily="2" charset="-122"/>
                <a:cs typeface="PMingLiU"/>
              </a:rPr>
              <a:t>跳出局部极小值</a:t>
            </a:r>
            <a:endParaRPr sz="2200" dirty="0">
              <a:latin typeface="田氏保钓体简" panose="02010800040101010101" pitchFamily="2" charset="-122"/>
              <a:ea typeface="田氏保钓体简" panose="02010800040101010101" pitchFamily="2" charset="-122"/>
              <a:cs typeface="PMingLiU"/>
            </a:endParaRPr>
          </a:p>
        </p:txBody>
      </p:sp>
    </p:spTree>
    <p:extLst>
      <p:ext uri="{BB962C8B-B14F-4D97-AF65-F5344CB8AC3E}">
        <p14:creationId xmlns:p14="http://schemas.microsoft.com/office/powerpoint/2010/main" val="2371389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384300" y="1808163"/>
            <a:ext cx="5851525" cy="1981200"/>
          </a:xfrm>
        </p:spPr>
        <p:txBody>
          <a:bodyPr/>
          <a:lstStyle/>
          <a:p>
            <a:pPr algn="ctr" eaLnBrk="1" hangingPunct="1"/>
            <a:r>
              <a:rPr lang="zh-CN" altLang="en-US" sz="4800" dirty="0">
                <a:solidFill>
                  <a:srgbClr val="000000"/>
                </a:solidFill>
                <a:ea typeface="方正启体简体" pitchFamily="65" charset="-122"/>
              </a:rPr>
              <a:t>人工神经网络</a:t>
            </a:r>
            <a:r>
              <a:rPr lang="en-US" altLang="zh-CN" sz="4800" dirty="0">
                <a:solidFill>
                  <a:srgbClr val="000000"/>
                </a:solidFill>
                <a:ea typeface="方正启体简体" pitchFamily="65" charset="-122"/>
              </a:rPr>
              <a:t/>
            </a:r>
            <a:br>
              <a:rPr lang="en-US" altLang="zh-CN" sz="4800" dirty="0">
                <a:solidFill>
                  <a:srgbClr val="000000"/>
                </a:solidFill>
                <a:ea typeface="方正启体简体" pitchFamily="65" charset="-122"/>
              </a:rPr>
            </a:br>
            <a:r>
              <a:rPr lang="en-US" altLang="zh-CN" sz="2800" dirty="0">
                <a:solidFill>
                  <a:srgbClr val="000000"/>
                </a:solidFill>
                <a:latin typeface="Monotype Corsiva" pitchFamily="66" charset="0"/>
                <a:ea typeface="方正启体简体" pitchFamily="65" charset="-122"/>
              </a:rPr>
              <a:t>Artificial Neural Network</a:t>
            </a:r>
          </a:p>
        </p:txBody>
      </p:sp>
    </p:spTree>
    <p:extLst>
      <p:ext uri="{BB962C8B-B14F-4D97-AF65-F5344CB8AC3E}">
        <p14:creationId xmlns:p14="http://schemas.microsoft.com/office/powerpoint/2010/main" val="1336660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kern="1200" dirty="0">
                <a:solidFill>
                  <a:srgbClr val="000000"/>
                </a:solidFill>
                <a:latin typeface="Tahoma" pitchFamily="34" charset="0"/>
                <a:ea typeface="方正启体简体" pitchFamily="65" charset="-122"/>
                <a:cs typeface="+mn-cs"/>
              </a:rPr>
              <a:t>生物学的神经网络</a:t>
            </a:r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123AF2E-258E-4A0B-8B09-315CA70F42CF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18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1AFB0B4-1401-4B5C-AE86-57984FFDBADA}" type="datetime11">
              <a:rPr lang="zh-CN" altLang="en-US" smtClean="0">
                <a:solidFill>
                  <a:srgbClr val="000000"/>
                </a:solidFill>
              </a:rPr>
              <a:t>20:02:02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72735" y="2564904"/>
            <a:ext cx="4104456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以人脑中的神经网络为启发</a:t>
            </a:r>
            <a:endParaRPr lang="en-US" altLang="zh-CN" sz="2400" dirty="0"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dirty="0"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大脑的外层象一个大核桃那样，全部都是起皱的。这一层组织就称皮层</a:t>
            </a:r>
            <a:r>
              <a:rPr lang="en-US" altLang="zh-CN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(Cortex)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。</a:t>
            </a:r>
            <a:endParaRPr lang="en-US" altLang="zh-CN" sz="2400" dirty="0"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  <a:p>
            <a:endParaRPr lang="en-US" altLang="zh-CN" sz="2400" dirty="0"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  <a:p>
            <a:endParaRPr lang="en-US" altLang="zh-CN" sz="2400" dirty="0"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</p:txBody>
      </p:sp>
      <p:sp>
        <p:nvSpPr>
          <p:cNvPr id="7" name="AutoShape 2" descr="https://timgsa.baidu.com/timg?image&amp;quality=80&amp;size=b9999_10000&amp;sec=1512900319922&amp;di=a8b624417e3ad5024548a680ffa19178&amp;imgtype=0&amp;src=http%3A%2F%2Fsjczsw.fhedu.cn%2Fhtmledit%2Fuploadfile%2F6614E034-EA15-428F-8792-40A9F84E8BD0%2F20110921%2F20110921084756001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2" r="4082" b="3772"/>
          <a:stretch/>
        </p:blipFill>
        <p:spPr>
          <a:xfrm>
            <a:off x="4788024" y="2403321"/>
            <a:ext cx="3462021" cy="3181805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959404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kern="1200" dirty="0">
                <a:solidFill>
                  <a:srgbClr val="000000"/>
                </a:solidFill>
                <a:latin typeface="Tahoma" pitchFamily="34" charset="0"/>
                <a:ea typeface="方正启体简体" pitchFamily="65" charset="-122"/>
                <a:cs typeface="+mn-cs"/>
              </a:rPr>
              <a:t>生物学的神经网络</a:t>
            </a:r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123AF2E-258E-4A0B-8B09-315CA70F42CF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19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1AFB0B4-1401-4B5C-AE86-57984FFDBADA}" type="datetime11">
              <a:rPr lang="zh-CN" altLang="en-US" smtClean="0">
                <a:solidFill>
                  <a:srgbClr val="000000"/>
                </a:solidFill>
              </a:rPr>
              <a:t>20:02:04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07504" y="2708920"/>
            <a:ext cx="4807421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大脑有两层：灰色外层和白色内层</a:t>
            </a:r>
            <a:endParaRPr lang="en-US" altLang="zh-CN" sz="2400" dirty="0"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  <a:p>
            <a:endParaRPr lang="en-US" altLang="zh-CN" sz="2400" dirty="0"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灰色层只有几毫米厚，其中紧密地压缩着几十亿个被称作</a:t>
            </a:r>
            <a:r>
              <a:rPr lang="en-US" altLang="zh-CN" sz="20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neuron</a:t>
            </a:r>
            <a:r>
              <a:rPr lang="zh-CN" altLang="en-US" sz="20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（神经细胞、神经元）的微小细胞。</a:t>
            </a:r>
            <a:endParaRPr lang="en-US" altLang="zh-CN" sz="2000" dirty="0"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白色层在皮层灰质的下面，占据了皮层的大部分空间，是由神经细胞相互之间的无数连接线组成。</a:t>
            </a:r>
            <a:endParaRPr lang="en-US" altLang="zh-CN" sz="2000" dirty="0"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  <a:p>
            <a:endParaRPr lang="en-US" altLang="zh-CN" sz="2800" dirty="0"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</p:txBody>
      </p:sp>
      <p:sp>
        <p:nvSpPr>
          <p:cNvPr id="7" name="AutoShape 2" descr="https://timgsa.baidu.com/timg?image&amp;quality=80&amp;size=b9999_10000&amp;sec=1512900319922&amp;di=a8b624417e3ad5024548a680ffa19178&amp;imgtype=0&amp;src=http%3A%2F%2Fsjczsw.fhedu.cn%2Fhtmledit%2Fuploadfile%2F6614E034-EA15-428F-8792-40A9F84E8BD0%2F20110921%2F20110921084756001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3447"/>
          <a:stretch/>
        </p:blipFill>
        <p:spPr>
          <a:xfrm>
            <a:off x="4857523" y="1988840"/>
            <a:ext cx="4250981" cy="4104456"/>
          </a:xfrm>
          <a:prstGeom prst="rect">
            <a:avLst/>
          </a:prstGeom>
        </p:spPr>
      </p:pic>
      <p:sp>
        <p:nvSpPr>
          <p:cNvPr id="12" name="云形标注 11">
            <a:extLst>
              <a:ext uri="{FF2B5EF4-FFF2-40B4-BE49-F238E27FC236}">
                <a16:creationId xmlns="" xmlns:a16="http://schemas.microsoft.com/office/drawing/2014/main" id="{980B7583-27AC-4413-A365-DF88B19D369E}"/>
              </a:ext>
            </a:extLst>
          </p:cNvPr>
          <p:cNvSpPr/>
          <p:nvPr/>
        </p:nvSpPr>
        <p:spPr>
          <a:xfrm>
            <a:off x="2195736" y="1916832"/>
            <a:ext cx="1728192" cy="504056"/>
          </a:xfrm>
          <a:prstGeom prst="cloudCallout">
            <a:avLst>
              <a:gd name="adj1" fmla="val -41566"/>
              <a:gd name="adj2" fmla="val 104419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rgbClr val="FA2EFA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</a:rPr>
              <a:t>粉红色</a:t>
            </a:r>
          </a:p>
        </p:txBody>
      </p:sp>
      <p:sp>
        <p:nvSpPr>
          <p:cNvPr id="13" name="矩形 12"/>
          <p:cNvSpPr/>
          <p:nvPr/>
        </p:nvSpPr>
        <p:spPr>
          <a:xfrm>
            <a:off x="395536" y="5877272"/>
            <a:ext cx="4461987" cy="40011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  <a:prstDash val="lgDashDot"/>
          </a:ln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rgbClr val="C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</a:rPr>
              <a:t>一只蚂蚁的大脑大约也有</a:t>
            </a:r>
            <a:r>
              <a:rPr lang="en-US" altLang="zh-CN" sz="2000" dirty="0">
                <a:solidFill>
                  <a:srgbClr val="C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</a:rPr>
              <a:t>250,000</a:t>
            </a:r>
            <a:r>
              <a:rPr lang="zh-CN" altLang="en-US" sz="2000" dirty="0">
                <a:solidFill>
                  <a:srgbClr val="C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</a:rPr>
              <a:t>个。 </a:t>
            </a:r>
          </a:p>
        </p:txBody>
      </p:sp>
    </p:spTree>
    <p:extLst>
      <p:ext uri="{BB962C8B-B14F-4D97-AF65-F5344CB8AC3E}">
        <p14:creationId xmlns:p14="http://schemas.microsoft.com/office/powerpoint/2010/main" val="1026970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kern="1200" dirty="0">
                <a:solidFill>
                  <a:srgbClr val="000000"/>
                </a:solidFill>
                <a:latin typeface="Tahoma" pitchFamily="34" charset="0"/>
                <a:ea typeface="方正启体简体" pitchFamily="65" charset="-122"/>
                <a:cs typeface="+mn-cs"/>
              </a:rPr>
              <a:t>用回归解决分类问题，如何？</a:t>
            </a:r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123AF2E-258E-4A0B-8B09-315CA70F42CF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2</a:t>
            </a:fld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1AFB0B4-1401-4B5C-AE86-57984FFDBADA}" type="datetime11">
              <a:rPr lang="zh-CN" altLang="en-US" smtClean="0">
                <a:solidFill>
                  <a:srgbClr val="000000"/>
                </a:solidFill>
              </a:rPr>
              <a:t>20:01:45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object 3"/>
          <p:cNvSpPr/>
          <p:nvPr/>
        </p:nvSpPr>
        <p:spPr>
          <a:xfrm>
            <a:off x="102492" y="2348832"/>
            <a:ext cx="4253484" cy="34564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4"/>
          <p:cNvSpPr/>
          <p:nvPr/>
        </p:nvSpPr>
        <p:spPr>
          <a:xfrm>
            <a:off x="4458400" y="2542681"/>
            <a:ext cx="4506088" cy="304655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47196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kern="1200" dirty="0">
                <a:solidFill>
                  <a:srgbClr val="000000"/>
                </a:solidFill>
                <a:latin typeface="Tahoma" pitchFamily="34" charset="0"/>
                <a:ea typeface="方正启体简体" pitchFamily="65" charset="-122"/>
                <a:cs typeface="+mn-cs"/>
              </a:rPr>
              <a:t>生物学的神经网络</a:t>
            </a:r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123AF2E-258E-4A0B-8B09-315CA70F42CF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20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1AFB0B4-1401-4B5C-AE86-57984FFDBADA}" type="datetime11">
              <a:rPr lang="zh-CN" altLang="en-US" smtClean="0">
                <a:solidFill>
                  <a:srgbClr val="000000"/>
                </a:solidFill>
              </a:rPr>
              <a:t>20:02:04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AutoShape 2" descr="https://timgsa.baidu.com/timg?image&amp;quality=80&amp;size=b9999_10000&amp;sec=1512900319922&amp;di=a8b624417e3ad5024548a680ffa19178&amp;imgtype=0&amp;src=http%3A%2F%2Fsjczsw.fhedu.cn%2Fhtmledit%2Fuploadfile%2F6614E034-EA15-428F-8792-40A9F84E8BD0%2F20110921%2F20110921084756001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20" name="组合 19"/>
          <p:cNvGrpSpPr/>
          <p:nvPr/>
        </p:nvGrpSpPr>
        <p:grpSpPr>
          <a:xfrm>
            <a:off x="3203848" y="1844824"/>
            <a:ext cx="5835345" cy="4871459"/>
            <a:chOff x="3277441" y="1844824"/>
            <a:chExt cx="5835345" cy="4871459"/>
          </a:xfrm>
        </p:grpSpPr>
        <p:pic>
          <p:nvPicPr>
            <p:cNvPr id="15" name="图片 1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040"/>
            <a:stretch/>
          </p:blipFill>
          <p:spPr>
            <a:xfrm>
              <a:off x="3277441" y="1844824"/>
              <a:ext cx="5184576" cy="4871459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3565473" y="2132856"/>
              <a:ext cx="136656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latin typeface="田氏保钓体简" panose="02010800040101010101" pitchFamily="2" charset="-122"/>
                  <a:ea typeface="田氏保钓体简" panose="02010800040101010101" pitchFamily="2" charset="-122"/>
                </a:rPr>
                <a:t>树突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005633" y="3068960"/>
              <a:ext cx="136656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latin typeface="田氏保钓体简" panose="02010800040101010101" pitchFamily="2" charset="-122"/>
                  <a:ea typeface="田氏保钓体简" panose="02010800040101010101" pitchFamily="2" charset="-122"/>
                </a:rPr>
                <a:t>细胞体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292080" y="3933056"/>
              <a:ext cx="136656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latin typeface="田氏保钓体简" panose="02010800040101010101" pitchFamily="2" charset="-122"/>
                  <a:ea typeface="田氏保钓体简" panose="02010800040101010101" pitchFamily="2" charset="-122"/>
                </a:rPr>
                <a:t>轴突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7746219" y="5765194"/>
              <a:ext cx="136656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latin typeface="田氏保钓体简" panose="02010800040101010101" pitchFamily="2" charset="-122"/>
                  <a:ea typeface="田氏保钓体简" panose="02010800040101010101" pitchFamily="2" charset="-122"/>
                </a:rPr>
                <a:t>轴突终端</a:t>
              </a:r>
            </a:p>
          </p:txBody>
        </p:sp>
      </p:grpSp>
      <p:pic>
        <p:nvPicPr>
          <p:cNvPr id="21" name="图片 20" descr="屏幕剪辑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90" r="25675"/>
          <a:stretch/>
        </p:blipFill>
        <p:spPr>
          <a:xfrm>
            <a:off x="6300192" y="12958"/>
            <a:ext cx="1618323" cy="1759858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7812360" y="1012666"/>
            <a:ext cx="10098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突触</a:t>
            </a:r>
          </a:p>
        </p:txBody>
      </p:sp>
      <p:sp>
        <p:nvSpPr>
          <p:cNvPr id="23" name="矩形 22"/>
          <p:cNvSpPr/>
          <p:nvPr/>
        </p:nvSpPr>
        <p:spPr>
          <a:xfrm>
            <a:off x="75976" y="4005064"/>
            <a:ext cx="3559920" cy="2308324"/>
          </a:xfrm>
          <a:prstGeom prst="rect">
            <a:avLst/>
          </a:prstGeom>
          <a:ln>
            <a:solidFill>
              <a:srgbClr val="FF0000"/>
            </a:solidFill>
            <a:prstDash val="dash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/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每个神经细胞通过它的树突和大约</a:t>
            </a:r>
            <a:r>
              <a:rPr lang="en-US" altLang="zh-CN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10,000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个其他的神经细胞相连。这就使得你的头脑中所有神经细胞之间连接总计可能有</a:t>
            </a:r>
            <a:r>
              <a:rPr lang="en-US" altLang="zh-CN" sz="20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l00,000,000,000,000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个。</a:t>
            </a:r>
          </a:p>
        </p:txBody>
      </p:sp>
    </p:spTree>
    <p:extLst>
      <p:ext uri="{BB962C8B-B14F-4D97-AF65-F5344CB8AC3E}">
        <p14:creationId xmlns:p14="http://schemas.microsoft.com/office/powerpoint/2010/main" val="1737400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kern="1200" dirty="0">
                <a:solidFill>
                  <a:srgbClr val="000000"/>
                </a:solidFill>
                <a:latin typeface="Tahoma" pitchFamily="34" charset="0"/>
                <a:ea typeface="方正启体简体" pitchFamily="65" charset="-122"/>
                <a:cs typeface="+mn-cs"/>
              </a:rPr>
              <a:t>生物学的神经网络</a:t>
            </a:r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123AF2E-258E-4A0B-8B09-315CA70F42CF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21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1AFB0B4-1401-4B5C-AE86-57984FFDBADA}" type="datetime11">
              <a:rPr lang="zh-CN" altLang="en-US" smtClean="0">
                <a:solidFill>
                  <a:srgbClr val="000000"/>
                </a:solidFill>
              </a:rPr>
              <a:t>20:02:04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971601" y="2420888"/>
            <a:ext cx="5112568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人类大脑的特点</a:t>
            </a:r>
            <a:endParaRPr lang="en-US" altLang="zh-CN" sz="2800" dirty="0"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  <a:p>
            <a:endParaRPr lang="en-US" altLang="zh-CN" sz="2800" dirty="0"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能实现无监督的学习</a:t>
            </a:r>
            <a:endParaRPr lang="en-US" altLang="zh-CN" sz="2800" dirty="0"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对损伤有冗余性 </a:t>
            </a:r>
            <a:endParaRPr lang="en-US" altLang="zh-CN" sz="2800" dirty="0"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处理信息的效率极高</a:t>
            </a:r>
            <a:endParaRPr lang="en-US" altLang="zh-CN" sz="2800" dirty="0"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善于归纳推广</a:t>
            </a:r>
            <a:endParaRPr lang="en-US" altLang="zh-CN" sz="2800" dirty="0"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有意识的</a:t>
            </a:r>
            <a:endParaRPr lang="en-US" altLang="zh-CN" sz="2800" dirty="0"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  <a:p>
            <a:endParaRPr lang="en-US" altLang="zh-CN" sz="2400" dirty="0"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</p:txBody>
      </p:sp>
      <p:sp>
        <p:nvSpPr>
          <p:cNvPr id="7" name="AutoShape 2" descr="https://timgsa.baidu.com/timg?image&amp;quality=80&amp;size=b9999_10000&amp;sec=1512900319922&amp;di=a8b624417e3ad5024548a680ffa19178&amp;imgtype=0&amp;src=http%3A%2F%2Fsjczsw.fhedu.cn%2Fhtmledit%2Fuploadfile%2F6614E034-EA15-428F-8792-40A9F84E8BD0%2F20110921%2F20110921084756001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6662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kern="1200" dirty="0">
                <a:solidFill>
                  <a:srgbClr val="000000"/>
                </a:solidFill>
                <a:latin typeface="Tahoma" pitchFamily="34" charset="0"/>
                <a:ea typeface="方正启体简体" pitchFamily="65" charset="-122"/>
                <a:cs typeface="+mn-cs"/>
              </a:rPr>
              <a:t>人工神经网络</a:t>
            </a:r>
            <a:endParaRPr lang="zh-CN" altLang="en-US" sz="3600" kern="1200" dirty="0">
              <a:solidFill>
                <a:srgbClr val="000000"/>
              </a:solidFill>
              <a:latin typeface="田氏保钓体简" panose="02010800040101010101" pitchFamily="2" charset="-122"/>
              <a:ea typeface="田氏保钓体简" panose="02010800040101010101" pitchFamily="2" charset="-122"/>
              <a:cs typeface="+mn-cs"/>
            </a:endParaRPr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123AF2E-258E-4A0B-8B09-315CA70F42CF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22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1AFB0B4-1401-4B5C-AE86-57984FFDBADA}" type="datetime11">
              <a:rPr lang="zh-CN" altLang="en-US" smtClean="0">
                <a:solidFill>
                  <a:srgbClr val="000000"/>
                </a:solidFill>
              </a:rPr>
              <a:t>20:02:04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755576" y="2451660"/>
            <a:ext cx="7416824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模拟大脑的人工神经网络（ </a:t>
            </a:r>
            <a:r>
              <a:rPr lang="en-US" altLang="zh-CN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ANN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 ）是由许多叫做人工神经细胞（</a:t>
            </a:r>
            <a:r>
              <a:rPr lang="en-US" altLang="zh-CN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artificial neuron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，也称人工神经元）的细小结构模块组成。</a:t>
            </a:r>
            <a:endParaRPr lang="en-US" altLang="zh-CN" sz="2400" dirty="0"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dirty="0"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人工神经细胞就像真实神经细胞的一个简化版，但采用了电子方式来模拟实现。</a:t>
            </a:r>
            <a:endParaRPr lang="en-US" altLang="zh-CN" sz="2400" dirty="0"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dirty="0"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  <a:p>
            <a:endParaRPr lang="en-US" altLang="zh-CN" sz="2400" dirty="0"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  <a:p>
            <a:endParaRPr lang="en-US" altLang="zh-CN" sz="2400" dirty="0"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  <a:p>
            <a:endParaRPr lang="en-US" altLang="zh-CN" sz="2400" dirty="0"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</p:txBody>
      </p:sp>
      <p:sp>
        <p:nvSpPr>
          <p:cNvPr id="7" name="AutoShape 2" descr="https://timgsa.baidu.com/timg?image&amp;quality=80&amp;size=b9999_10000&amp;sec=1512900319922&amp;di=a8b624417e3ad5024548a680ffa19178&amp;imgtype=0&amp;src=http%3A%2F%2Fsjczsw.fhedu.cn%2Fhtmledit%2Fuploadfile%2F6614E034-EA15-428F-8792-40A9F84E8BD0%2F20110921%2F20110921084756001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0241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kern="1200" dirty="0">
                <a:solidFill>
                  <a:srgbClr val="000000"/>
                </a:solidFill>
                <a:latin typeface="Tahoma" pitchFamily="34" charset="0"/>
                <a:ea typeface="方正启体简体" pitchFamily="65" charset="-122"/>
                <a:cs typeface="+mn-cs"/>
              </a:rPr>
              <a:t>神经元</a:t>
            </a:r>
            <a:endParaRPr lang="zh-CN" altLang="en-US" sz="3600" kern="1200" dirty="0">
              <a:solidFill>
                <a:srgbClr val="000000"/>
              </a:solidFill>
              <a:latin typeface="田氏保钓体简" panose="02010800040101010101" pitchFamily="2" charset="-122"/>
              <a:ea typeface="田氏保钓体简" panose="02010800040101010101" pitchFamily="2" charset="-122"/>
              <a:cs typeface="+mn-cs"/>
            </a:endParaRPr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123AF2E-258E-4A0B-8B09-315CA70F42CF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23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1AFB0B4-1401-4B5C-AE86-57984FFDBADA}" type="datetime11">
              <a:rPr lang="zh-CN" altLang="en-US" smtClean="0">
                <a:solidFill>
                  <a:srgbClr val="000000"/>
                </a:solidFill>
              </a:rPr>
              <a:t>20:02:04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AutoShape 2" descr="https://timgsa.baidu.com/timg?image&amp;quality=80&amp;size=b9999_10000&amp;sec=1512900319922&amp;di=a8b624417e3ad5024548a680ffa19178&amp;imgtype=0&amp;src=http%3A%2F%2Fsjczsw.fhedu.cn%2Fhtmledit%2Fuploadfile%2F6614E034-EA15-428F-8792-40A9F84E8BD0%2F20110921%2F20110921084756001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55" name="组合 54"/>
          <p:cNvGrpSpPr/>
          <p:nvPr/>
        </p:nvGrpSpPr>
        <p:grpSpPr>
          <a:xfrm>
            <a:off x="467544" y="2220750"/>
            <a:ext cx="4824536" cy="3008450"/>
            <a:chOff x="467544" y="2348880"/>
            <a:chExt cx="4824536" cy="3008450"/>
          </a:xfrm>
        </p:grpSpPr>
        <p:grpSp>
          <p:nvGrpSpPr>
            <p:cNvPr id="39" name="组合 38"/>
            <p:cNvGrpSpPr/>
            <p:nvPr/>
          </p:nvGrpSpPr>
          <p:grpSpPr>
            <a:xfrm>
              <a:off x="1231505" y="2476766"/>
              <a:ext cx="2765361" cy="2880564"/>
              <a:chOff x="654511" y="2719246"/>
              <a:chExt cx="2765361" cy="2880564"/>
            </a:xfrm>
          </p:grpSpPr>
          <p:pic>
            <p:nvPicPr>
              <p:cNvPr id="2" name="图片 1"/>
              <p:cNvPicPr>
                <a:picLocks noChangeAspect="1"/>
              </p:cNvPicPr>
              <p:nvPr/>
            </p:nvPicPr>
            <p:blipFill rotWithShape="1">
              <a:blip r:embed="rId2">
                <a:biLevel thresh="75000"/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4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305" t="3181" r="70850" b="74884"/>
              <a:stretch/>
            </p:blipFill>
            <p:spPr>
              <a:xfrm rot="18216303">
                <a:off x="854140" y="2519617"/>
                <a:ext cx="683298" cy="1082556"/>
              </a:xfrm>
              <a:prstGeom prst="rect">
                <a:avLst/>
              </a:prstGeom>
            </p:spPr>
          </p:pic>
          <p:pic>
            <p:nvPicPr>
              <p:cNvPr id="13" name="图片 12"/>
              <p:cNvPicPr>
                <a:picLocks noChangeAspect="1"/>
              </p:cNvPicPr>
              <p:nvPr/>
            </p:nvPicPr>
            <p:blipFill rotWithShape="1">
              <a:blip r:embed="rId2">
                <a:biLevel thresh="75000"/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4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305" t="3181" r="70850" b="74884"/>
              <a:stretch/>
            </p:blipFill>
            <p:spPr>
              <a:xfrm rot="17545276">
                <a:off x="903548" y="3616564"/>
                <a:ext cx="683298" cy="1082556"/>
              </a:xfrm>
              <a:prstGeom prst="rect">
                <a:avLst/>
              </a:prstGeom>
            </p:spPr>
          </p:pic>
          <p:pic>
            <p:nvPicPr>
              <p:cNvPr id="14" name="图片 13"/>
              <p:cNvPicPr>
                <a:picLocks noChangeAspect="1"/>
              </p:cNvPicPr>
              <p:nvPr/>
            </p:nvPicPr>
            <p:blipFill rotWithShape="1">
              <a:blip r:embed="rId2">
                <a:biLevel thresh="75000"/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4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305" t="3181" r="70850" b="74884"/>
              <a:stretch/>
            </p:blipFill>
            <p:spPr>
              <a:xfrm rot="16200000">
                <a:off x="992940" y="4716883"/>
                <a:ext cx="683298" cy="1082556"/>
              </a:xfrm>
              <a:prstGeom prst="rect">
                <a:avLst/>
              </a:prstGeom>
            </p:spPr>
          </p:pic>
          <p:sp>
            <p:nvSpPr>
              <p:cNvPr id="21" name="右箭头 20"/>
              <p:cNvSpPr/>
              <p:nvPr/>
            </p:nvSpPr>
            <p:spPr>
              <a:xfrm>
                <a:off x="2843808" y="4115095"/>
                <a:ext cx="576064" cy="400425"/>
              </a:xfrm>
              <a:prstGeom prst="rightArrow">
                <a:avLst>
                  <a:gd name="adj1" fmla="val 40101"/>
                  <a:gd name="adj2" fmla="val 54949"/>
                </a:avLst>
              </a:prstGeom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24" name="曲线连接符 23"/>
              <p:cNvCxnSpPr/>
              <p:nvPr/>
            </p:nvCxnSpPr>
            <p:spPr>
              <a:xfrm>
                <a:off x="1763688" y="3190764"/>
                <a:ext cx="1224136" cy="1102332"/>
              </a:xfrm>
              <a:prstGeom prst="curvedConnector3">
                <a:avLst>
                  <a:gd name="adj1" fmla="val 50000"/>
                </a:avLst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" name="曲线连接符 25"/>
              <p:cNvCxnSpPr/>
              <p:nvPr/>
            </p:nvCxnSpPr>
            <p:spPr>
              <a:xfrm>
                <a:off x="1818576" y="4157842"/>
                <a:ext cx="1224136" cy="157466"/>
              </a:xfrm>
              <a:prstGeom prst="curvedConnector3">
                <a:avLst>
                  <a:gd name="adj1" fmla="val 36928"/>
                </a:avLst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" name="曲线连接符 31"/>
              <p:cNvCxnSpPr/>
              <p:nvPr/>
            </p:nvCxnSpPr>
            <p:spPr>
              <a:xfrm flipV="1">
                <a:off x="1875867" y="4315308"/>
                <a:ext cx="1111957" cy="697868"/>
              </a:xfrm>
              <a:prstGeom prst="curvedConnector3">
                <a:avLst>
                  <a:gd name="adj1" fmla="val 71586"/>
                </a:avLst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42" name="组合 41"/>
            <p:cNvGrpSpPr/>
            <p:nvPr/>
          </p:nvGrpSpPr>
          <p:grpSpPr>
            <a:xfrm>
              <a:off x="595822" y="2348880"/>
              <a:ext cx="1311882" cy="461665"/>
              <a:chOff x="4139952" y="2712512"/>
              <a:chExt cx="1311882" cy="461665"/>
            </a:xfrm>
          </p:grpSpPr>
          <p:sp>
            <p:nvSpPr>
              <p:cNvPr id="40" name="TextBox 39"/>
              <p:cNvSpPr txBox="1"/>
              <p:nvPr/>
            </p:nvSpPr>
            <p:spPr>
              <a:xfrm>
                <a:off x="4139952" y="2740858"/>
                <a:ext cx="86409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 dirty="0">
                    <a:latin typeface="田氏保钓体简" panose="02010800040101010101" pitchFamily="2" charset="-122"/>
                    <a:ea typeface="田氏保钓体简" panose="02010800040101010101" pitchFamily="2" charset="-122"/>
                  </a:rPr>
                  <a:t>树突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TextBox 40"/>
                  <p:cNvSpPr txBox="1"/>
                  <p:nvPr/>
                </p:nvSpPr>
                <p:spPr>
                  <a:xfrm>
                    <a:off x="4443722" y="2712512"/>
                    <a:ext cx="1008112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240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41" name="TextBox 4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43722" y="2712512"/>
                    <a:ext cx="1008112" cy="461665"/>
                  </a:xfrm>
                  <a:prstGeom prst="rect">
                    <a:avLst/>
                  </a:prstGeom>
                  <a:blipFill rotWithShape="1">
                    <a:blip r:embed="rId4"/>
                    <a:stretch>
                      <a:fillRect b="-2632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43" name="组合 42"/>
            <p:cNvGrpSpPr/>
            <p:nvPr/>
          </p:nvGrpSpPr>
          <p:grpSpPr>
            <a:xfrm>
              <a:off x="467544" y="3684529"/>
              <a:ext cx="1311882" cy="461665"/>
              <a:chOff x="4139952" y="2712512"/>
              <a:chExt cx="1311882" cy="461665"/>
            </a:xfrm>
          </p:grpSpPr>
          <p:sp>
            <p:nvSpPr>
              <p:cNvPr id="44" name="TextBox 43"/>
              <p:cNvSpPr txBox="1"/>
              <p:nvPr/>
            </p:nvSpPr>
            <p:spPr>
              <a:xfrm>
                <a:off x="4139952" y="2740858"/>
                <a:ext cx="86409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 dirty="0">
                    <a:latin typeface="田氏保钓体简" panose="02010800040101010101" pitchFamily="2" charset="-122"/>
                    <a:ea typeface="田氏保钓体简" panose="02010800040101010101" pitchFamily="2" charset="-122"/>
                  </a:rPr>
                  <a:t>树突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5" name="TextBox 44"/>
                  <p:cNvSpPr txBox="1"/>
                  <p:nvPr/>
                </p:nvSpPr>
                <p:spPr>
                  <a:xfrm>
                    <a:off x="4443722" y="2712512"/>
                    <a:ext cx="1008112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240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45" name="TextBox 4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43722" y="2712512"/>
                    <a:ext cx="1008112" cy="461665"/>
                  </a:xfrm>
                  <a:prstGeom prst="rect">
                    <a:avLst/>
                  </a:prstGeom>
                  <a:blipFill rotWithShape="1">
                    <a:blip r:embed="rId5"/>
                    <a:stretch>
                      <a:fillRect b="-2632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46" name="组合 45"/>
            <p:cNvGrpSpPr/>
            <p:nvPr/>
          </p:nvGrpSpPr>
          <p:grpSpPr>
            <a:xfrm>
              <a:off x="595822" y="4797152"/>
              <a:ext cx="1311882" cy="461665"/>
              <a:chOff x="4139952" y="2712512"/>
              <a:chExt cx="1311882" cy="461665"/>
            </a:xfrm>
          </p:grpSpPr>
          <p:sp>
            <p:nvSpPr>
              <p:cNvPr id="47" name="TextBox 46"/>
              <p:cNvSpPr txBox="1"/>
              <p:nvPr/>
            </p:nvSpPr>
            <p:spPr>
              <a:xfrm>
                <a:off x="4139952" y="2740858"/>
                <a:ext cx="86409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 dirty="0">
                    <a:latin typeface="田氏保钓体简" panose="02010800040101010101" pitchFamily="2" charset="-122"/>
                    <a:ea typeface="田氏保钓体简" panose="02010800040101010101" pitchFamily="2" charset="-122"/>
                  </a:rPr>
                  <a:t>树突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8" name="TextBox 47"/>
                  <p:cNvSpPr txBox="1"/>
                  <p:nvPr/>
                </p:nvSpPr>
                <p:spPr>
                  <a:xfrm>
                    <a:off x="4443722" y="2712512"/>
                    <a:ext cx="1008112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240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48" name="TextBox 4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43722" y="2712512"/>
                    <a:ext cx="1008112" cy="461665"/>
                  </a:xfrm>
                  <a:prstGeom prst="rect">
                    <a:avLst/>
                  </a:prstGeom>
                  <a:blipFill rotWithShape="1">
                    <a:blip r:embed="rId6"/>
                    <a:stretch>
                      <a:fillRect b="-2632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49" name="组合 48"/>
            <p:cNvGrpSpPr/>
            <p:nvPr/>
          </p:nvGrpSpPr>
          <p:grpSpPr>
            <a:xfrm>
              <a:off x="2627784" y="2717451"/>
              <a:ext cx="1800200" cy="461665"/>
              <a:chOff x="3707904" y="2712512"/>
              <a:chExt cx="1800200" cy="461665"/>
            </a:xfrm>
          </p:grpSpPr>
          <p:sp>
            <p:nvSpPr>
              <p:cNvPr id="50" name="TextBox 49"/>
              <p:cNvSpPr txBox="1"/>
              <p:nvPr/>
            </p:nvSpPr>
            <p:spPr>
              <a:xfrm>
                <a:off x="3707904" y="2740858"/>
                <a:ext cx="129614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 dirty="0">
                    <a:latin typeface="田氏保钓体简" panose="02010800040101010101" pitchFamily="2" charset="-122"/>
                    <a:ea typeface="田氏保钓体简" panose="02010800040101010101" pitchFamily="2" charset="-122"/>
                  </a:rPr>
                  <a:t>强度权重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1" name="TextBox 50"/>
                  <p:cNvSpPr txBox="1"/>
                  <p:nvPr/>
                </p:nvSpPr>
                <p:spPr>
                  <a:xfrm>
                    <a:off x="4499992" y="2712512"/>
                    <a:ext cx="1008112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240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51" name="TextBox 5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99992" y="2712512"/>
                    <a:ext cx="1008112" cy="461665"/>
                  </a:xfrm>
                  <a:prstGeom prst="rect">
                    <a:avLst/>
                  </a:prstGeom>
                  <a:blipFill rotWithShape="1">
                    <a:blip r:embed="rId7"/>
                    <a:stretch>
                      <a:fillRect b="-4000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/>
                <p:cNvSpPr txBox="1"/>
                <p:nvPr/>
              </p:nvSpPr>
              <p:spPr>
                <a:xfrm>
                  <a:off x="2267744" y="3933056"/>
                  <a:ext cx="100811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52" name="TextBox 5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67744" y="3933056"/>
                  <a:ext cx="1008112" cy="461665"/>
                </a:xfrm>
                <a:prstGeom prst="rect">
                  <a:avLst/>
                </a:prstGeom>
                <a:blipFill rotWithShape="1">
                  <a:blip r:embed="rId8"/>
                  <a:stretch>
                    <a:fillRect b="-263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/>
                <p:cNvSpPr txBox="1"/>
                <p:nvPr/>
              </p:nvSpPr>
              <p:spPr>
                <a:xfrm>
                  <a:off x="2510398" y="4623519"/>
                  <a:ext cx="100811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53" name="TextBox 5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0398" y="4623519"/>
                  <a:ext cx="1008112" cy="461665"/>
                </a:xfrm>
                <a:prstGeom prst="rect">
                  <a:avLst/>
                </a:prstGeom>
                <a:blipFill rotWithShape="1">
                  <a:blip r:embed="rId9"/>
                  <a:stretch>
                    <a:fillRect b="-263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4" name="圆角矩形 53"/>
            <p:cNvSpPr/>
            <p:nvPr/>
          </p:nvSpPr>
          <p:spPr>
            <a:xfrm>
              <a:off x="3996866" y="3789040"/>
              <a:ext cx="1295214" cy="522106"/>
            </a:xfrm>
            <a:prstGeom prst="round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latin typeface="田氏保钓体简" panose="02010800040101010101" pitchFamily="2" charset="-122"/>
                  <a:ea typeface="田氏保钓体简" panose="02010800040101010101" pitchFamily="2" charset="-122"/>
                </a:rPr>
                <a:t>信号处理</a:t>
              </a:r>
              <a:r>
                <a:rPr lang="en-US" altLang="zh-CN" i="1" dirty="0">
                  <a:latin typeface="田氏保钓体简" panose="02010800040101010101" pitchFamily="2" charset="-122"/>
                  <a:ea typeface="田氏保钓体简" panose="02010800040101010101" pitchFamily="2" charset="-122"/>
                </a:rPr>
                <a:t>S</a:t>
              </a:r>
              <a:endParaRPr lang="zh-CN" altLang="en-US" i="1" dirty="0">
                <a:latin typeface="田氏保钓体简" panose="02010800040101010101" pitchFamily="2" charset="-122"/>
                <a:ea typeface="田氏保钓体简" panose="02010800040101010101" pitchFamily="2" charset="-122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/>
              <p:cNvSpPr txBox="1"/>
              <p:nvPr/>
            </p:nvSpPr>
            <p:spPr>
              <a:xfrm>
                <a:off x="1312312" y="5517232"/>
                <a:ext cx="657205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lang="en-US" altLang="zh-CN" sz="28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sz="2800" b="0" i="1" smtClean="0">
                              <a:latin typeface="Cambria Math"/>
                            </a:rPr>
                            <m:t>𝑠</m:t>
                          </m:r>
                        </m:e>
                      </m:d>
                      <m:r>
                        <a:rPr lang="en-US" altLang="zh-CN" sz="280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altLang="zh-CN" sz="28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/>
                            </a:rPr>
                            <m:t>𝑓</m:t>
                          </m:r>
                          <m:r>
                            <a:rPr lang="en-US" altLang="zh-CN" sz="2800" b="0" i="1" smtClean="0">
                              <a:latin typeface="Cambria Math"/>
                            </a:rPr>
                            <m:t>(</m:t>
                          </m:r>
                          <m:r>
                            <a:rPr lang="en-US" altLang="zh-CN" sz="2800" b="0" i="1" smtClean="0">
                              <a:latin typeface="Cambria Math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zh-CN" sz="28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altLang="zh-CN" sz="2800" b="0" i="1" smtClean="0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altLang="zh-CN" sz="28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latin typeface="Cambria Math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zh-CN" sz="28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US" altLang="zh-CN" sz="2800" b="0" i="1" smtClean="0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altLang="zh-CN" sz="28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latin typeface="Cambria Math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altLang="zh-CN" sz="28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/>
                            </a:rPr>
                            <m:t>3</m:t>
                          </m:r>
                        </m:sub>
                      </m:sSub>
                      <m:r>
                        <a:rPr lang="en-US" altLang="zh-CN" sz="2800" b="0" i="1" smtClean="0">
                          <a:latin typeface="Cambria Math"/>
                        </a:rPr>
                        <m:t>)=</m:t>
                      </m:r>
                      <m:r>
                        <a:rPr lang="en-US" altLang="zh-CN" sz="2800" b="0" i="1" smtClean="0">
                          <a:latin typeface="Cambria Math"/>
                        </a:rPr>
                        <m:t>𝑓</m:t>
                      </m:r>
                      <m:r>
                        <a:rPr lang="en-US" altLang="zh-CN" sz="2800" b="0" i="1" smtClean="0">
                          <a:latin typeface="Cambria Math"/>
                        </a:rPr>
                        <m:t>(</m:t>
                      </m:r>
                      <m:r>
                        <a:rPr lang="en-US" altLang="zh-CN" sz="2800" b="1" i="1" smtClean="0">
                          <a:latin typeface="Cambria Math"/>
                        </a:rPr>
                        <m:t>𝒘𝒙</m:t>
                      </m:r>
                      <m:r>
                        <a:rPr lang="en-US" altLang="zh-CN" sz="2800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56" name="TextBox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2312" y="5517232"/>
                <a:ext cx="6572056" cy="523220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右箭头 56"/>
          <p:cNvSpPr/>
          <p:nvPr/>
        </p:nvSpPr>
        <p:spPr>
          <a:xfrm>
            <a:off x="5312346" y="3744485"/>
            <a:ext cx="576064" cy="400425"/>
          </a:xfrm>
          <a:prstGeom prst="rightArrow">
            <a:avLst>
              <a:gd name="adj1" fmla="val 40101"/>
              <a:gd name="adj2" fmla="val 54949"/>
            </a:avLst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矩形 57"/>
          <p:cNvSpPr/>
          <p:nvPr/>
        </p:nvSpPr>
        <p:spPr>
          <a:xfrm>
            <a:off x="5888410" y="3645024"/>
            <a:ext cx="1512168" cy="5586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传递函数</a:t>
            </a:r>
            <a:r>
              <a:rPr lang="en-US" altLang="zh-CN" sz="2400" i="1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f</a:t>
            </a:r>
            <a:endParaRPr lang="zh-CN" altLang="en-US" sz="2400" i="1" dirty="0"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</p:txBody>
      </p:sp>
      <p:cxnSp>
        <p:nvCxnSpPr>
          <p:cNvPr id="59" name="曲线连接符 58"/>
          <p:cNvCxnSpPr>
            <a:stCxn id="58" idx="3"/>
          </p:cNvCxnSpPr>
          <p:nvPr/>
        </p:nvCxnSpPr>
        <p:spPr>
          <a:xfrm flipV="1">
            <a:off x="7400578" y="3512361"/>
            <a:ext cx="987846" cy="412003"/>
          </a:xfrm>
          <a:prstGeom prst="curvedConnector3">
            <a:avLst>
              <a:gd name="adj1" fmla="val 50000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矩形 62"/>
              <p:cNvSpPr/>
              <p:nvPr/>
            </p:nvSpPr>
            <p:spPr>
              <a:xfrm>
                <a:off x="8041085" y="3164870"/>
                <a:ext cx="69467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/>
                        </a:rPr>
                        <m:t>𝑓</m:t>
                      </m:r>
                      <m:r>
                        <a:rPr lang="en-US" altLang="zh-CN" i="1">
                          <a:latin typeface="Cambria Math"/>
                        </a:rPr>
                        <m:t>(</m:t>
                      </m:r>
                      <m:r>
                        <a:rPr lang="en-US" altLang="zh-CN" i="1">
                          <a:latin typeface="Cambria Math"/>
                        </a:rPr>
                        <m:t>𝑠</m:t>
                      </m:r>
                      <m:r>
                        <a:rPr lang="en-US" altLang="zh-CN" i="1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3" name="矩形 6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1085" y="3164870"/>
                <a:ext cx="694677" cy="369332"/>
              </a:xfrm>
              <a:prstGeom prst="rect">
                <a:avLst/>
              </a:prstGeom>
              <a:blipFill rotWithShape="1">
                <a:blip r:embed="rId11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88693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kern="1200" dirty="0">
                <a:solidFill>
                  <a:srgbClr val="000000"/>
                </a:solidFill>
                <a:latin typeface="Tahoma" pitchFamily="34" charset="0"/>
                <a:ea typeface="方正启体简体" pitchFamily="65" charset="-122"/>
                <a:cs typeface="+mn-cs"/>
              </a:rPr>
              <a:t>常见的传递函数</a:t>
            </a:r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123AF2E-258E-4A0B-8B09-315CA70F42CF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24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1AFB0B4-1401-4B5C-AE86-57984FFDBADA}" type="datetime11">
              <a:rPr lang="zh-CN" altLang="en-US" smtClean="0">
                <a:solidFill>
                  <a:srgbClr val="000000"/>
                </a:solidFill>
              </a:rPr>
              <a:t>20:02:05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AutoShape 2" descr="https://timgsa.baidu.com/timg?image&amp;quality=80&amp;size=b9999_10000&amp;sec=1512900319922&amp;di=a8b624417e3ad5024548a680ffa19178&amp;imgtype=0&amp;src=http%3A%2F%2Fsjczsw.fhedu.cn%2Fhtmledit%2Fuploadfile%2F6614E034-EA15-428F-8792-40A9F84E8BD0%2F20110921%2F20110921084756001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2" name="图片 1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2247038"/>
            <a:ext cx="7704856" cy="3990274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2627784" y="6279703"/>
            <a:ext cx="32624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传递函数又叫激活函数</a:t>
            </a:r>
          </a:p>
        </p:txBody>
      </p:sp>
    </p:spTree>
    <p:extLst>
      <p:ext uri="{BB962C8B-B14F-4D97-AF65-F5344CB8AC3E}">
        <p14:creationId xmlns:p14="http://schemas.microsoft.com/office/powerpoint/2010/main" val="3480241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kern="1200" dirty="0">
                <a:solidFill>
                  <a:srgbClr val="000000"/>
                </a:solidFill>
                <a:latin typeface="Tahoma" pitchFamily="34" charset="0"/>
                <a:ea typeface="方正启体简体" pitchFamily="65" charset="-122"/>
                <a:cs typeface="+mn-cs"/>
              </a:rPr>
              <a:t>常见的传递函数</a:t>
            </a:r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123AF2E-258E-4A0B-8B09-315CA70F42CF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25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1AFB0B4-1401-4B5C-AE86-57984FFDBADA}" type="datetime11">
              <a:rPr lang="zh-CN" altLang="en-US" smtClean="0">
                <a:solidFill>
                  <a:srgbClr val="000000"/>
                </a:solidFill>
              </a:rPr>
              <a:t>20:02:05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AutoShape 2" descr="https://timgsa.baidu.com/timg?image&amp;quality=80&amp;size=b9999_10000&amp;sec=1512900319922&amp;di=a8b624417e3ad5024548a680ffa19178&amp;imgtype=0&amp;src=http%3A%2F%2Fsjczsw.fhedu.cn%2Fhtmledit%2Fuploadfile%2F6614E034-EA15-428F-8792-40A9F84E8BD0%2F20110921%2F20110921084756001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2050" name="Picture 2" descr="E:\机器学习导论\2017-2018\2017_12_10\001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859"/>
          <a:stretch/>
        </p:blipFill>
        <p:spPr bwMode="auto">
          <a:xfrm>
            <a:off x="827584" y="2060848"/>
            <a:ext cx="7488832" cy="4378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矩形 7"/>
          <p:cNvSpPr/>
          <p:nvPr/>
        </p:nvSpPr>
        <p:spPr>
          <a:xfrm>
            <a:off x="2627784" y="6279703"/>
            <a:ext cx="32624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传递函数又叫激活函数</a:t>
            </a:r>
          </a:p>
        </p:txBody>
      </p:sp>
    </p:spTree>
    <p:extLst>
      <p:ext uri="{BB962C8B-B14F-4D97-AF65-F5344CB8AC3E}">
        <p14:creationId xmlns:p14="http://schemas.microsoft.com/office/powerpoint/2010/main" val="12302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kern="1200" dirty="0">
                <a:solidFill>
                  <a:srgbClr val="000000"/>
                </a:solidFill>
                <a:latin typeface="Tahoma" pitchFamily="34" charset="0"/>
                <a:ea typeface="方正启体简体" pitchFamily="65" charset="-122"/>
                <a:cs typeface="+mn-cs"/>
              </a:rPr>
              <a:t>常见的传递函数</a:t>
            </a:r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123AF2E-258E-4A0B-8B09-315CA70F42CF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26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1AFB0B4-1401-4B5C-AE86-57984FFDBADA}" type="datetime11">
              <a:rPr lang="zh-CN" altLang="en-US" smtClean="0">
                <a:solidFill>
                  <a:srgbClr val="000000"/>
                </a:solidFill>
              </a:rPr>
              <a:t>20:02:05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AutoShape 2" descr="https://timgsa.baidu.com/timg?image&amp;quality=80&amp;size=b9999_10000&amp;sec=1512900319922&amp;di=a8b624417e3ad5024548a680ffa19178&amp;imgtype=0&amp;src=http%3A%2F%2Fsjczsw.fhedu.cn%2Fhtmledit%2Fuploadfile%2F6614E034-EA15-428F-8792-40A9F84E8BD0%2F20110921%2F20110921084756001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3074" name="Picture 2" descr="E:\机器学习导论\2017-2018\2017_12_10\001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394"/>
          <a:stretch/>
        </p:blipFill>
        <p:spPr bwMode="auto">
          <a:xfrm>
            <a:off x="699296" y="2204864"/>
            <a:ext cx="7689128" cy="4104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矩形 7"/>
          <p:cNvSpPr/>
          <p:nvPr/>
        </p:nvSpPr>
        <p:spPr>
          <a:xfrm>
            <a:off x="2627784" y="6279703"/>
            <a:ext cx="32624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传递函数又叫激活函数</a:t>
            </a:r>
          </a:p>
        </p:txBody>
      </p:sp>
    </p:spTree>
    <p:extLst>
      <p:ext uri="{BB962C8B-B14F-4D97-AF65-F5344CB8AC3E}">
        <p14:creationId xmlns:p14="http://schemas.microsoft.com/office/powerpoint/2010/main" val="1369422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kern="1200" dirty="0">
                <a:solidFill>
                  <a:srgbClr val="000000"/>
                </a:solidFill>
                <a:latin typeface="Tahoma" pitchFamily="34" charset="0"/>
                <a:ea typeface="方正启体简体" pitchFamily="65" charset="-122"/>
                <a:cs typeface="+mn-cs"/>
              </a:rPr>
              <a:t>一般构造的神经元</a:t>
            </a:r>
            <a:endParaRPr lang="zh-CN" altLang="en-US" sz="3600" kern="1200" dirty="0">
              <a:solidFill>
                <a:srgbClr val="000000"/>
              </a:solidFill>
              <a:latin typeface="田氏保钓体简" panose="02010800040101010101" pitchFamily="2" charset="-122"/>
              <a:ea typeface="田氏保钓体简" panose="02010800040101010101" pitchFamily="2" charset="-122"/>
              <a:cs typeface="+mn-cs"/>
            </a:endParaRPr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123AF2E-258E-4A0B-8B09-315CA70F42CF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27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1AFB0B4-1401-4B5C-AE86-57984FFDBADA}" type="datetime11">
              <a:rPr lang="zh-CN" altLang="en-US" smtClean="0">
                <a:solidFill>
                  <a:srgbClr val="000000"/>
                </a:solidFill>
              </a:rPr>
              <a:t>20:02:05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AutoShape 2" descr="https://timgsa.baidu.com/timg?image&amp;quality=80&amp;size=b9999_10000&amp;sec=1512900319922&amp;di=a8b624417e3ad5024548a680ffa19178&amp;imgtype=0&amp;src=http%3A%2F%2Fsjczsw.fhedu.cn%2Fhtmledit%2Fuploadfile%2F6614E034-EA15-428F-8792-40A9F84E8BD0%2F20110921%2F20110921084756001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55" name="组合 54"/>
          <p:cNvGrpSpPr/>
          <p:nvPr/>
        </p:nvGrpSpPr>
        <p:grpSpPr>
          <a:xfrm>
            <a:off x="467544" y="2220750"/>
            <a:ext cx="4824536" cy="3008450"/>
            <a:chOff x="467544" y="2348880"/>
            <a:chExt cx="4824536" cy="3008450"/>
          </a:xfrm>
        </p:grpSpPr>
        <p:grpSp>
          <p:nvGrpSpPr>
            <p:cNvPr id="39" name="组合 38"/>
            <p:cNvGrpSpPr/>
            <p:nvPr/>
          </p:nvGrpSpPr>
          <p:grpSpPr>
            <a:xfrm>
              <a:off x="1231505" y="2476766"/>
              <a:ext cx="2765361" cy="2880564"/>
              <a:chOff x="654511" y="2719246"/>
              <a:chExt cx="2765361" cy="2880564"/>
            </a:xfrm>
          </p:grpSpPr>
          <p:pic>
            <p:nvPicPr>
              <p:cNvPr id="2" name="图片 1"/>
              <p:cNvPicPr>
                <a:picLocks noChangeAspect="1"/>
              </p:cNvPicPr>
              <p:nvPr/>
            </p:nvPicPr>
            <p:blipFill rotWithShape="1">
              <a:blip r:embed="rId2">
                <a:biLevel thresh="75000"/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4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305" t="3181" r="70850" b="74884"/>
              <a:stretch/>
            </p:blipFill>
            <p:spPr>
              <a:xfrm rot="18216303">
                <a:off x="854140" y="2519617"/>
                <a:ext cx="683298" cy="1082556"/>
              </a:xfrm>
              <a:prstGeom prst="rect">
                <a:avLst/>
              </a:prstGeom>
            </p:spPr>
          </p:pic>
          <p:pic>
            <p:nvPicPr>
              <p:cNvPr id="13" name="图片 12"/>
              <p:cNvPicPr>
                <a:picLocks noChangeAspect="1"/>
              </p:cNvPicPr>
              <p:nvPr/>
            </p:nvPicPr>
            <p:blipFill rotWithShape="1">
              <a:blip r:embed="rId2">
                <a:biLevel thresh="75000"/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4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305" t="3181" r="70850" b="74884"/>
              <a:stretch/>
            </p:blipFill>
            <p:spPr>
              <a:xfrm rot="17545276">
                <a:off x="903548" y="3616564"/>
                <a:ext cx="683298" cy="1082556"/>
              </a:xfrm>
              <a:prstGeom prst="rect">
                <a:avLst/>
              </a:prstGeom>
            </p:spPr>
          </p:pic>
          <p:pic>
            <p:nvPicPr>
              <p:cNvPr id="14" name="图片 13"/>
              <p:cNvPicPr>
                <a:picLocks noChangeAspect="1"/>
              </p:cNvPicPr>
              <p:nvPr/>
            </p:nvPicPr>
            <p:blipFill rotWithShape="1">
              <a:blip r:embed="rId2">
                <a:biLevel thresh="75000"/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4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305" t="3181" r="70850" b="74884"/>
              <a:stretch/>
            </p:blipFill>
            <p:spPr>
              <a:xfrm rot="16200000">
                <a:off x="992940" y="4716883"/>
                <a:ext cx="683298" cy="1082556"/>
              </a:xfrm>
              <a:prstGeom prst="rect">
                <a:avLst/>
              </a:prstGeom>
            </p:spPr>
          </p:pic>
          <p:sp>
            <p:nvSpPr>
              <p:cNvPr id="21" name="右箭头 20"/>
              <p:cNvSpPr/>
              <p:nvPr/>
            </p:nvSpPr>
            <p:spPr>
              <a:xfrm>
                <a:off x="2843808" y="4115095"/>
                <a:ext cx="576064" cy="400425"/>
              </a:xfrm>
              <a:prstGeom prst="rightArrow">
                <a:avLst>
                  <a:gd name="adj1" fmla="val 40101"/>
                  <a:gd name="adj2" fmla="val 54949"/>
                </a:avLst>
              </a:prstGeom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24" name="曲线连接符 23"/>
              <p:cNvCxnSpPr/>
              <p:nvPr/>
            </p:nvCxnSpPr>
            <p:spPr>
              <a:xfrm>
                <a:off x="1763688" y="3190764"/>
                <a:ext cx="1224136" cy="1102332"/>
              </a:xfrm>
              <a:prstGeom prst="curvedConnector3">
                <a:avLst>
                  <a:gd name="adj1" fmla="val 50000"/>
                </a:avLst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" name="曲线连接符 25"/>
              <p:cNvCxnSpPr/>
              <p:nvPr/>
            </p:nvCxnSpPr>
            <p:spPr>
              <a:xfrm>
                <a:off x="1818576" y="4157842"/>
                <a:ext cx="1224136" cy="157466"/>
              </a:xfrm>
              <a:prstGeom prst="curvedConnector3">
                <a:avLst>
                  <a:gd name="adj1" fmla="val 36928"/>
                </a:avLst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" name="曲线连接符 31"/>
              <p:cNvCxnSpPr/>
              <p:nvPr/>
            </p:nvCxnSpPr>
            <p:spPr>
              <a:xfrm flipV="1">
                <a:off x="1875867" y="4315308"/>
                <a:ext cx="1111957" cy="697868"/>
              </a:xfrm>
              <a:prstGeom prst="curvedConnector3">
                <a:avLst>
                  <a:gd name="adj1" fmla="val 71586"/>
                </a:avLst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42" name="组合 41"/>
            <p:cNvGrpSpPr/>
            <p:nvPr/>
          </p:nvGrpSpPr>
          <p:grpSpPr>
            <a:xfrm>
              <a:off x="595822" y="2348880"/>
              <a:ext cx="1311882" cy="461665"/>
              <a:chOff x="4139952" y="2712512"/>
              <a:chExt cx="1311882" cy="461665"/>
            </a:xfrm>
          </p:grpSpPr>
          <p:sp>
            <p:nvSpPr>
              <p:cNvPr id="40" name="TextBox 39"/>
              <p:cNvSpPr txBox="1"/>
              <p:nvPr/>
            </p:nvSpPr>
            <p:spPr>
              <a:xfrm>
                <a:off x="4139952" y="2740858"/>
                <a:ext cx="86409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 dirty="0">
                    <a:latin typeface="田氏保钓体简" panose="02010800040101010101" pitchFamily="2" charset="-122"/>
                    <a:ea typeface="田氏保钓体简" panose="02010800040101010101" pitchFamily="2" charset="-122"/>
                  </a:rPr>
                  <a:t>树突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TextBox 40"/>
                  <p:cNvSpPr txBox="1"/>
                  <p:nvPr/>
                </p:nvSpPr>
                <p:spPr>
                  <a:xfrm>
                    <a:off x="4443722" y="2712512"/>
                    <a:ext cx="1008112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240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41" name="TextBox 4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43722" y="2712512"/>
                    <a:ext cx="1008112" cy="461665"/>
                  </a:xfrm>
                  <a:prstGeom prst="rect">
                    <a:avLst/>
                  </a:prstGeom>
                  <a:blipFill rotWithShape="1">
                    <a:blip r:embed="rId4"/>
                    <a:stretch>
                      <a:fillRect b="-2632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43" name="组合 42"/>
            <p:cNvGrpSpPr/>
            <p:nvPr/>
          </p:nvGrpSpPr>
          <p:grpSpPr>
            <a:xfrm>
              <a:off x="467544" y="3684529"/>
              <a:ext cx="1311882" cy="461665"/>
              <a:chOff x="4139952" y="2712512"/>
              <a:chExt cx="1311882" cy="461665"/>
            </a:xfrm>
          </p:grpSpPr>
          <p:sp>
            <p:nvSpPr>
              <p:cNvPr id="44" name="TextBox 43"/>
              <p:cNvSpPr txBox="1"/>
              <p:nvPr/>
            </p:nvSpPr>
            <p:spPr>
              <a:xfrm>
                <a:off x="4139952" y="2740858"/>
                <a:ext cx="86409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 dirty="0">
                    <a:latin typeface="田氏保钓体简" panose="02010800040101010101" pitchFamily="2" charset="-122"/>
                    <a:ea typeface="田氏保钓体简" panose="02010800040101010101" pitchFamily="2" charset="-122"/>
                  </a:rPr>
                  <a:t>树突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5" name="TextBox 44"/>
                  <p:cNvSpPr txBox="1"/>
                  <p:nvPr/>
                </p:nvSpPr>
                <p:spPr>
                  <a:xfrm>
                    <a:off x="4443722" y="2712512"/>
                    <a:ext cx="1008112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240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45" name="TextBox 4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43722" y="2712512"/>
                    <a:ext cx="1008112" cy="461665"/>
                  </a:xfrm>
                  <a:prstGeom prst="rect">
                    <a:avLst/>
                  </a:prstGeom>
                  <a:blipFill rotWithShape="1">
                    <a:blip r:embed="rId5"/>
                    <a:stretch>
                      <a:fillRect b="-2632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46" name="组合 45"/>
            <p:cNvGrpSpPr/>
            <p:nvPr/>
          </p:nvGrpSpPr>
          <p:grpSpPr>
            <a:xfrm>
              <a:off x="595822" y="4797152"/>
              <a:ext cx="1311882" cy="461665"/>
              <a:chOff x="4139952" y="2712512"/>
              <a:chExt cx="1311882" cy="461665"/>
            </a:xfrm>
          </p:grpSpPr>
          <p:sp>
            <p:nvSpPr>
              <p:cNvPr id="47" name="TextBox 46"/>
              <p:cNvSpPr txBox="1"/>
              <p:nvPr/>
            </p:nvSpPr>
            <p:spPr>
              <a:xfrm>
                <a:off x="4139952" y="2740858"/>
                <a:ext cx="86409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 dirty="0">
                    <a:latin typeface="田氏保钓体简" panose="02010800040101010101" pitchFamily="2" charset="-122"/>
                    <a:ea typeface="田氏保钓体简" panose="02010800040101010101" pitchFamily="2" charset="-122"/>
                  </a:rPr>
                  <a:t>树突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8" name="TextBox 47"/>
                  <p:cNvSpPr txBox="1"/>
                  <p:nvPr/>
                </p:nvSpPr>
                <p:spPr>
                  <a:xfrm>
                    <a:off x="4443722" y="2712512"/>
                    <a:ext cx="1008112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240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48" name="TextBox 4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43722" y="2712512"/>
                    <a:ext cx="1008112" cy="461665"/>
                  </a:xfrm>
                  <a:prstGeom prst="rect">
                    <a:avLst/>
                  </a:prstGeom>
                  <a:blipFill rotWithShape="1">
                    <a:blip r:embed="rId6"/>
                    <a:stretch>
                      <a:fillRect b="-2632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49" name="组合 48"/>
            <p:cNvGrpSpPr/>
            <p:nvPr/>
          </p:nvGrpSpPr>
          <p:grpSpPr>
            <a:xfrm>
              <a:off x="2627784" y="2717451"/>
              <a:ext cx="1800200" cy="461665"/>
              <a:chOff x="3707904" y="2712512"/>
              <a:chExt cx="1800200" cy="461665"/>
            </a:xfrm>
          </p:grpSpPr>
          <p:sp>
            <p:nvSpPr>
              <p:cNvPr id="50" name="TextBox 49"/>
              <p:cNvSpPr txBox="1"/>
              <p:nvPr/>
            </p:nvSpPr>
            <p:spPr>
              <a:xfrm>
                <a:off x="3707904" y="2740858"/>
                <a:ext cx="129614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 dirty="0">
                    <a:latin typeface="田氏保钓体简" panose="02010800040101010101" pitchFamily="2" charset="-122"/>
                    <a:ea typeface="田氏保钓体简" panose="02010800040101010101" pitchFamily="2" charset="-122"/>
                  </a:rPr>
                  <a:t>强度权重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1" name="TextBox 50"/>
                  <p:cNvSpPr txBox="1"/>
                  <p:nvPr/>
                </p:nvSpPr>
                <p:spPr>
                  <a:xfrm>
                    <a:off x="4499992" y="2712512"/>
                    <a:ext cx="1008112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240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51" name="TextBox 5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99992" y="2712512"/>
                    <a:ext cx="1008112" cy="461665"/>
                  </a:xfrm>
                  <a:prstGeom prst="rect">
                    <a:avLst/>
                  </a:prstGeom>
                  <a:blipFill rotWithShape="1">
                    <a:blip r:embed="rId7"/>
                    <a:stretch>
                      <a:fillRect b="-4000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/>
                <p:cNvSpPr txBox="1"/>
                <p:nvPr/>
              </p:nvSpPr>
              <p:spPr>
                <a:xfrm>
                  <a:off x="2267744" y="3933056"/>
                  <a:ext cx="100811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52" name="TextBox 5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67744" y="3933056"/>
                  <a:ext cx="1008112" cy="461665"/>
                </a:xfrm>
                <a:prstGeom prst="rect">
                  <a:avLst/>
                </a:prstGeom>
                <a:blipFill rotWithShape="1">
                  <a:blip r:embed="rId8"/>
                  <a:stretch>
                    <a:fillRect b="-263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/>
                <p:cNvSpPr txBox="1"/>
                <p:nvPr/>
              </p:nvSpPr>
              <p:spPr>
                <a:xfrm>
                  <a:off x="2510398" y="4623519"/>
                  <a:ext cx="100811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53" name="TextBox 5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0398" y="4623519"/>
                  <a:ext cx="1008112" cy="461665"/>
                </a:xfrm>
                <a:prstGeom prst="rect">
                  <a:avLst/>
                </a:prstGeom>
                <a:blipFill rotWithShape="1">
                  <a:blip r:embed="rId9"/>
                  <a:stretch>
                    <a:fillRect b="-263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4" name="圆角矩形 53"/>
            <p:cNvSpPr/>
            <p:nvPr/>
          </p:nvSpPr>
          <p:spPr>
            <a:xfrm>
              <a:off x="3996866" y="3789040"/>
              <a:ext cx="1295214" cy="522106"/>
            </a:xfrm>
            <a:prstGeom prst="round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latin typeface="田氏保钓体简" panose="02010800040101010101" pitchFamily="2" charset="-122"/>
                  <a:ea typeface="田氏保钓体简" panose="02010800040101010101" pitchFamily="2" charset="-122"/>
                </a:rPr>
                <a:t>信号处理</a:t>
              </a:r>
              <a:r>
                <a:rPr lang="en-US" altLang="zh-CN" i="1" dirty="0">
                  <a:latin typeface="田氏保钓体简" panose="02010800040101010101" pitchFamily="2" charset="-122"/>
                  <a:ea typeface="田氏保钓体简" panose="02010800040101010101" pitchFamily="2" charset="-122"/>
                </a:rPr>
                <a:t>S</a:t>
              </a:r>
              <a:endParaRPr lang="zh-CN" altLang="en-US" i="1" dirty="0">
                <a:latin typeface="田氏保钓体简" panose="02010800040101010101" pitchFamily="2" charset="-122"/>
                <a:ea typeface="田氏保钓体简" panose="02010800040101010101" pitchFamily="2" charset="-122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/>
              <p:cNvSpPr txBox="1"/>
              <p:nvPr/>
            </p:nvSpPr>
            <p:spPr>
              <a:xfrm>
                <a:off x="467544" y="5805264"/>
                <a:ext cx="827598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lang="en-US" altLang="zh-CN" sz="28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sz="2800" b="0" i="1" smtClean="0">
                              <a:latin typeface="Cambria Math"/>
                            </a:rPr>
                            <m:t>𝑠</m:t>
                          </m:r>
                        </m:e>
                      </m:d>
                      <m:r>
                        <a:rPr lang="en-US" altLang="zh-CN" sz="280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altLang="zh-CN" sz="28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/>
                            </a:rPr>
                            <m:t>𝑓</m:t>
                          </m:r>
                          <m:r>
                            <a:rPr lang="en-US" altLang="zh-CN" sz="2800" b="0" i="1" smtClean="0">
                              <a:latin typeface="Cambria Math"/>
                            </a:rPr>
                            <m:t>(</m:t>
                          </m:r>
                          <m:r>
                            <a:rPr lang="en-US" altLang="zh-CN" sz="2800" b="0" i="1" smtClean="0">
                              <a:latin typeface="Cambria Math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zh-CN" sz="28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altLang="zh-CN" sz="2800" b="0" i="1" smtClean="0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altLang="zh-CN" sz="28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latin typeface="Cambria Math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zh-CN" sz="28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US" altLang="zh-CN" sz="2800" b="0" i="1" smtClean="0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altLang="zh-CN" sz="28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latin typeface="Cambria Math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altLang="zh-CN" sz="28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/>
                            </a:rPr>
                            <m:t>3</m:t>
                          </m:r>
                        </m:sub>
                      </m:sSub>
                      <m:r>
                        <a:rPr lang="en-US" altLang="zh-CN" sz="2800" b="0" i="1" smtClean="0">
                          <a:latin typeface="Cambria Math"/>
                        </a:rPr>
                        <m:t>+1</m:t>
                      </m:r>
                      <m:r>
                        <a:rPr lang="en-US" altLang="zh-CN" sz="2800" b="0" i="1" smtClean="0">
                          <a:latin typeface="Cambria Math"/>
                          <a:sym typeface="Wingdings 2"/>
                        </a:rPr>
                        <m:t></m:t>
                      </m:r>
                      <m:r>
                        <a:rPr lang="en-US" altLang="zh-CN" sz="2800" b="0" i="1" smtClean="0">
                          <a:latin typeface="Cambria Math"/>
                          <a:sym typeface="Wingdings 2"/>
                        </a:rPr>
                        <m:t>𝑏</m:t>
                      </m:r>
                      <m:r>
                        <a:rPr lang="en-US" altLang="zh-CN" sz="2800" b="0" i="1" smtClean="0">
                          <a:latin typeface="Cambria Math"/>
                        </a:rPr>
                        <m:t>)=</m:t>
                      </m:r>
                      <m:r>
                        <a:rPr lang="en-US" altLang="zh-CN" sz="2800" b="0" i="1" smtClean="0">
                          <a:latin typeface="Cambria Math"/>
                        </a:rPr>
                        <m:t>𝑓</m:t>
                      </m:r>
                      <m:r>
                        <a:rPr lang="en-US" altLang="zh-CN" sz="2800" b="0" i="1" smtClean="0">
                          <a:latin typeface="Cambria Math"/>
                        </a:rPr>
                        <m:t>(</m:t>
                      </m:r>
                      <m:r>
                        <a:rPr lang="en-US" altLang="zh-CN" sz="2800" b="1" i="1" smtClean="0">
                          <a:latin typeface="Cambria Math"/>
                        </a:rPr>
                        <m:t>𝒘𝒙</m:t>
                      </m:r>
                      <m:r>
                        <a:rPr lang="en-US" altLang="zh-CN" sz="2800" b="1" i="1" smtClean="0">
                          <a:latin typeface="Cambria Math"/>
                        </a:rPr>
                        <m:t>+</m:t>
                      </m:r>
                      <m:r>
                        <a:rPr lang="en-US" altLang="zh-CN" sz="2800" b="0" i="1" smtClean="0">
                          <a:latin typeface="Cambria Math"/>
                        </a:rPr>
                        <m:t>𝑏</m:t>
                      </m:r>
                      <m:r>
                        <a:rPr lang="en-US" altLang="zh-CN" sz="2800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56" name="TextBox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44" y="5805264"/>
                <a:ext cx="8275984" cy="523220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右箭头 56"/>
          <p:cNvSpPr/>
          <p:nvPr/>
        </p:nvSpPr>
        <p:spPr>
          <a:xfrm>
            <a:off x="5312346" y="3744485"/>
            <a:ext cx="576064" cy="400425"/>
          </a:xfrm>
          <a:prstGeom prst="rightArrow">
            <a:avLst>
              <a:gd name="adj1" fmla="val 40101"/>
              <a:gd name="adj2" fmla="val 54949"/>
            </a:avLst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矩形 57"/>
          <p:cNvSpPr/>
          <p:nvPr/>
        </p:nvSpPr>
        <p:spPr>
          <a:xfrm>
            <a:off x="5888410" y="3645024"/>
            <a:ext cx="1512168" cy="5586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传递函数</a:t>
            </a:r>
            <a:r>
              <a:rPr lang="en-US" altLang="zh-CN" sz="2400" i="1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f</a:t>
            </a:r>
            <a:endParaRPr lang="zh-CN" altLang="en-US" sz="2400" i="1" dirty="0"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</p:txBody>
      </p:sp>
      <p:cxnSp>
        <p:nvCxnSpPr>
          <p:cNvPr id="59" name="曲线连接符 58"/>
          <p:cNvCxnSpPr>
            <a:stCxn id="58" idx="3"/>
          </p:cNvCxnSpPr>
          <p:nvPr/>
        </p:nvCxnSpPr>
        <p:spPr>
          <a:xfrm flipV="1">
            <a:off x="7400578" y="3512361"/>
            <a:ext cx="987846" cy="412003"/>
          </a:xfrm>
          <a:prstGeom prst="curvedConnector3">
            <a:avLst>
              <a:gd name="adj1" fmla="val 50000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矩形 62"/>
              <p:cNvSpPr/>
              <p:nvPr/>
            </p:nvSpPr>
            <p:spPr>
              <a:xfrm>
                <a:off x="8041085" y="3164870"/>
                <a:ext cx="69467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/>
                        </a:rPr>
                        <m:t>𝑓</m:t>
                      </m:r>
                      <m:r>
                        <a:rPr lang="en-US" altLang="zh-CN" i="1">
                          <a:latin typeface="Cambria Math"/>
                        </a:rPr>
                        <m:t>(</m:t>
                      </m:r>
                      <m:r>
                        <a:rPr lang="en-US" altLang="zh-CN" i="1">
                          <a:latin typeface="Cambria Math"/>
                        </a:rPr>
                        <m:t>𝑠</m:t>
                      </m:r>
                      <m:r>
                        <a:rPr lang="en-US" altLang="zh-CN" i="1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3" name="矩形 6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1085" y="3164870"/>
                <a:ext cx="694677" cy="369332"/>
              </a:xfrm>
              <a:prstGeom prst="rect">
                <a:avLst/>
              </a:prstGeom>
              <a:blipFill rotWithShape="1">
                <a:blip r:embed="rId11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直接连接符 4"/>
          <p:cNvCxnSpPr>
            <a:stCxn id="54" idx="2"/>
          </p:cNvCxnSpPr>
          <p:nvPr/>
        </p:nvCxnSpPr>
        <p:spPr>
          <a:xfrm>
            <a:off x="4644473" y="4183016"/>
            <a:ext cx="0" cy="91446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椭圆 5"/>
          <p:cNvSpPr/>
          <p:nvPr/>
        </p:nvSpPr>
        <p:spPr>
          <a:xfrm>
            <a:off x="4571535" y="5085184"/>
            <a:ext cx="144481" cy="242529"/>
          </a:xfrm>
          <a:prstGeom prst="ellipse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" name="组合 7"/>
          <p:cNvGrpSpPr/>
          <p:nvPr/>
        </p:nvGrpSpPr>
        <p:grpSpPr>
          <a:xfrm>
            <a:off x="4571535" y="4509120"/>
            <a:ext cx="1944681" cy="461665"/>
            <a:chOff x="4571535" y="4551511"/>
            <a:chExt cx="1944681" cy="461665"/>
          </a:xfrm>
        </p:grpSpPr>
        <p:sp>
          <p:nvSpPr>
            <p:cNvPr id="38" name="TextBox 37"/>
            <p:cNvSpPr txBox="1"/>
            <p:nvPr/>
          </p:nvSpPr>
          <p:spPr>
            <a:xfrm>
              <a:off x="4571535" y="4574248"/>
              <a:ext cx="147606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latin typeface="田氏保钓体简" panose="02010800040101010101" pitchFamily="2" charset="-122"/>
                  <a:ea typeface="田氏保钓体简" panose="02010800040101010101" pitchFamily="2" charset="-122"/>
                </a:rPr>
                <a:t>内部强度值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TextBox 59"/>
                <p:cNvSpPr txBox="1"/>
                <p:nvPr/>
              </p:nvSpPr>
              <p:spPr>
                <a:xfrm>
                  <a:off x="5508104" y="4551511"/>
                  <a:ext cx="100811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/>
                          </a:rPr>
                          <m:t>𝑏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60" name="TextBox 5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08104" y="4551511"/>
                  <a:ext cx="1008112" cy="461665"/>
                </a:xfrm>
                <a:prstGeom prst="rect">
                  <a:avLst/>
                </a:prstGeom>
                <a:blipFill rotWithShape="1"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2" name="TextBox 61"/>
          <p:cNvSpPr txBox="1"/>
          <p:nvPr/>
        </p:nvSpPr>
        <p:spPr>
          <a:xfrm>
            <a:off x="3563888" y="5294328"/>
            <a:ext cx="23762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内部强度：默认值</a:t>
            </a:r>
            <a:r>
              <a:rPr lang="en-US" altLang="zh-CN" sz="20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1</a:t>
            </a:r>
            <a:endParaRPr lang="zh-CN" altLang="en-US" sz="2000" dirty="0"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88815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kern="1200" dirty="0">
                <a:solidFill>
                  <a:srgbClr val="000000"/>
                </a:solidFill>
                <a:latin typeface="Tahoma" pitchFamily="34" charset="0"/>
                <a:ea typeface="方正启体简体" pitchFamily="65" charset="-122"/>
                <a:cs typeface="+mn-cs"/>
              </a:rPr>
              <a:t>感知机</a:t>
            </a:r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123AF2E-258E-4A0B-8B09-315CA70F42CF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28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1AFB0B4-1401-4B5C-AE86-57984FFDBADA}" type="datetime11">
              <a:rPr lang="zh-CN" altLang="en-US" smtClean="0">
                <a:solidFill>
                  <a:srgbClr val="000000"/>
                </a:solidFill>
              </a:rPr>
              <a:t>20:02:06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AutoShape 2" descr="https://timgsa.baidu.com/timg?image&amp;quality=80&amp;size=b9999_10000&amp;sec=1512900319922&amp;di=a8b624417e3ad5024548a680ffa19178&amp;imgtype=0&amp;src=http%3A%2F%2Fsjczsw.fhedu.cn%2Fhtmledit%2Fuploadfile%2F6614E034-EA15-428F-8792-40A9F84E8BD0%2F20110921%2F20110921084756001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" name="object 4"/>
          <p:cNvSpPr txBox="1"/>
          <p:nvPr/>
        </p:nvSpPr>
        <p:spPr>
          <a:xfrm>
            <a:off x="683568" y="2204864"/>
            <a:ext cx="7344816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 err="1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从</a:t>
            </a:r>
            <a:r>
              <a:rPr lang="en-US" sz="2800" dirty="0" err="1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Logistic</a:t>
            </a:r>
            <a:r>
              <a:rPr sz="2800" dirty="0" err="1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回归到神经元『感知器</a:t>
            </a:r>
            <a:r>
              <a:rPr sz="28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』</a:t>
            </a:r>
            <a:r>
              <a:rPr lang="en-US" sz="28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(perception)</a:t>
            </a:r>
            <a:endParaRPr sz="2800" dirty="0">
              <a:latin typeface="田氏保钓体简" panose="02010800040101010101" pitchFamily="2" charset="-122"/>
              <a:ea typeface="田氏保钓体简" panose="02010800040101010101" pitchFamily="2" charset="-122"/>
              <a:cs typeface="SimSun"/>
            </a:endParaRPr>
          </a:p>
        </p:txBody>
      </p:sp>
      <p:sp>
        <p:nvSpPr>
          <p:cNvPr id="12" name="object 5"/>
          <p:cNvSpPr/>
          <p:nvPr/>
        </p:nvSpPr>
        <p:spPr>
          <a:xfrm>
            <a:off x="755576" y="2848422"/>
            <a:ext cx="3048000" cy="43656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6"/>
          <p:cNvSpPr/>
          <p:nvPr/>
        </p:nvSpPr>
        <p:spPr>
          <a:xfrm>
            <a:off x="755576" y="3212976"/>
            <a:ext cx="2679700" cy="7874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7"/>
          <p:cNvSpPr/>
          <p:nvPr/>
        </p:nvSpPr>
        <p:spPr>
          <a:xfrm>
            <a:off x="611560" y="4106565"/>
            <a:ext cx="3252787" cy="249078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右箭头 15"/>
          <p:cNvSpPr/>
          <p:nvPr/>
        </p:nvSpPr>
        <p:spPr>
          <a:xfrm>
            <a:off x="4067944" y="3964679"/>
            <a:ext cx="576064" cy="400425"/>
          </a:xfrm>
          <a:prstGeom prst="rightArrow">
            <a:avLst>
              <a:gd name="adj1" fmla="val 40101"/>
              <a:gd name="adj2" fmla="val 54949"/>
            </a:avLst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7" name="组合 16"/>
          <p:cNvGrpSpPr/>
          <p:nvPr/>
        </p:nvGrpSpPr>
        <p:grpSpPr>
          <a:xfrm>
            <a:off x="4860032" y="3140968"/>
            <a:ext cx="3888432" cy="2592288"/>
            <a:chOff x="1547664" y="2780928"/>
            <a:chExt cx="4536504" cy="3024336"/>
          </a:xfrm>
        </p:grpSpPr>
        <p:sp>
          <p:nvSpPr>
            <p:cNvPr id="18" name="object 6"/>
            <p:cNvSpPr/>
            <p:nvPr/>
          </p:nvSpPr>
          <p:spPr>
            <a:xfrm>
              <a:off x="4499992" y="3649712"/>
              <a:ext cx="720080" cy="787400"/>
            </a:xfrm>
            <a:prstGeom prst="rect">
              <a:avLst/>
            </a:prstGeom>
            <a:blipFill>
              <a:blip r:embed="rId3" cstate="print"/>
              <a:srcRect/>
              <a:stretch>
                <a:fillRect l="-86069" r="-186071"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椭圆 18"/>
            <p:cNvSpPr/>
            <p:nvPr/>
          </p:nvSpPr>
          <p:spPr>
            <a:xfrm>
              <a:off x="1547664" y="2780928"/>
              <a:ext cx="792088" cy="79208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1</a:t>
              </a:r>
              <a:endParaRPr lang="zh-CN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椭圆 19"/>
                <p:cNvSpPr/>
                <p:nvPr/>
              </p:nvSpPr>
              <p:spPr>
                <a:xfrm>
                  <a:off x="1547664" y="3897052"/>
                  <a:ext cx="792088" cy="792088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80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sz="2800" b="0" i="1" smtClean="0">
                                <a:latin typeface="Cambria Math"/>
                              </a:rPr>
                              <m:t>  </m:t>
                            </m:r>
                            <m:r>
                              <a:rPr lang="en-US" altLang="zh-CN" sz="2800" b="0" i="1" smtClean="0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800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sz="2800" dirty="0"/>
                </a:p>
              </p:txBody>
            </p:sp>
          </mc:Choice>
          <mc:Fallback xmlns="">
            <p:sp>
              <p:nvSpPr>
                <p:cNvPr id="20" name="椭圆 1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47664" y="3897052"/>
                  <a:ext cx="792088" cy="792088"/>
                </a:xfrm>
                <a:prstGeom prst="ellipse">
                  <a:avLst/>
                </a:prstGeom>
                <a:blipFill rotWithShape="1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椭圆 20"/>
                <p:cNvSpPr/>
                <p:nvPr/>
              </p:nvSpPr>
              <p:spPr>
                <a:xfrm>
                  <a:off x="1547664" y="5013176"/>
                  <a:ext cx="792088" cy="792088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80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sz="2800" b="0" i="1" smtClean="0">
                                <a:latin typeface="Cambria Math"/>
                              </a:rPr>
                              <m:t>  </m:t>
                            </m:r>
                            <m:r>
                              <a:rPr lang="en-US" altLang="zh-CN" sz="2800" b="0" i="1" smtClean="0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800" b="0" i="1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sz="2800" dirty="0"/>
                </a:p>
              </p:txBody>
            </p:sp>
          </mc:Choice>
          <mc:Fallback xmlns="">
            <p:sp>
              <p:nvSpPr>
                <p:cNvPr id="21" name="椭圆 2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47664" y="5013176"/>
                  <a:ext cx="792088" cy="792088"/>
                </a:xfrm>
                <a:prstGeom prst="ellipse">
                  <a:avLst/>
                </a:prstGeom>
                <a:blipFill rotWithShape="1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" name="椭圆 21"/>
            <p:cNvSpPr/>
            <p:nvPr/>
          </p:nvSpPr>
          <p:spPr>
            <a:xfrm>
              <a:off x="3635896" y="3897052"/>
              <a:ext cx="792088" cy="792088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/>
                <a:t>z</a:t>
              </a:r>
              <a:endParaRPr lang="zh-CN" altLang="en-US" sz="2400" dirty="0"/>
            </a:p>
          </p:txBody>
        </p:sp>
        <p:cxnSp>
          <p:nvCxnSpPr>
            <p:cNvPr id="23" name="直接连接符 22"/>
            <p:cNvCxnSpPr>
              <a:stCxn id="19" idx="6"/>
              <a:endCxn id="22" idx="2"/>
            </p:cNvCxnSpPr>
            <p:nvPr/>
          </p:nvCxnSpPr>
          <p:spPr>
            <a:xfrm>
              <a:off x="2339752" y="3176972"/>
              <a:ext cx="1296144" cy="1116124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>
              <a:stCxn id="20" idx="6"/>
              <a:endCxn id="22" idx="2"/>
            </p:cNvCxnSpPr>
            <p:nvPr/>
          </p:nvCxnSpPr>
          <p:spPr>
            <a:xfrm>
              <a:off x="2339752" y="4293096"/>
              <a:ext cx="1296144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>
              <a:stCxn id="21" idx="6"/>
              <a:endCxn id="22" idx="2"/>
            </p:cNvCxnSpPr>
            <p:nvPr/>
          </p:nvCxnSpPr>
          <p:spPr>
            <a:xfrm flipV="1">
              <a:off x="2339752" y="4293096"/>
              <a:ext cx="1296144" cy="1116124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直接箭头连接符 25"/>
            <p:cNvCxnSpPr>
              <a:stCxn id="22" idx="6"/>
              <a:endCxn id="27" idx="2"/>
            </p:cNvCxnSpPr>
            <p:nvPr/>
          </p:nvCxnSpPr>
          <p:spPr>
            <a:xfrm>
              <a:off x="4427984" y="4293096"/>
              <a:ext cx="864096" cy="0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7" name="椭圆 26"/>
            <p:cNvSpPr/>
            <p:nvPr/>
          </p:nvSpPr>
          <p:spPr>
            <a:xfrm>
              <a:off x="5292080" y="3897052"/>
              <a:ext cx="792088" cy="792088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/>
                <a:t>a</a:t>
              </a:r>
              <a:endParaRPr lang="zh-CN" altLang="en-US" sz="2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/>
                <p:cNvSpPr txBox="1"/>
                <p:nvPr/>
              </p:nvSpPr>
              <p:spPr>
                <a:xfrm>
                  <a:off x="2339753" y="3024917"/>
                  <a:ext cx="100811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/>
                          </a:rPr>
                          <m:t>𝑏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28" name="TextBox 2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39753" y="3024917"/>
                  <a:ext cx="1008112" cy="461665"/>
                </a:xfrm>
                <a:prstGeom prst="rect">
                  <a:avLst/>
                </a:prstGeom>
                <a:blipFill rotWithShape="1">
                  <a:blip r:embed="rId7"/>
                  <a:stretch>
                    <a:fillRect b="-1562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/>
                <p:cNvSpPr txBox="1"/>
                <p:nvPr/>
              </p:nvSpPr>
              <p:spPr>
                <a:xfrm>
                  <a:off x="2267744" y="3781000"/>
                  <a:ext cx="100811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29" name="TextBox 2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67744" y="3781000"/>
                  <a:ext cx="1008112" cy="461665"/>
                </a:xfrm>
                <a:prstGeom prst="rect">
                  <a:avLst/>
                </a:prstGeom>
                <a:blipFill rotWithShape="1">
                  <a:blip r:embed="rId8"/>
                  <a:stretch>
                    <a:fillRect b="-20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/>
                <p:cNvSpPr txBox="1"/>
                <p:nvPr/>
              </p:nvSpPr>
              <p:spPr>
                <a:xfrm>
                  <a:off x="2195736" y="4411457"/>
                  <a:ext cx="100811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30" name="TextBox 2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95736" y="4411457"/>
                  <a:ext cx="1008112" cy="461665"/>
                </a:xfrm>
                <a:prstGeom prst="rect">
                  <a:avLst/>
                </a:prstGeom>
                <a:blipFill rotWithShape="1">
                  <a:blip r:embed="rId9"/>
                  <a:stretch>
                    <a:fillRect b="-2187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142401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kern="1200" dirty="0">
                <a:solidFill>
                  <a:srgbClr val="000000"/>
                </a:solidFill>
                <a:latin typeface="Tahoma" pitchFamily="34" charset="0"/>
                <a:ea typeface="方正启体简体" pitchFamily="65" charset="-122"/>
                <a:cs typeface="+mn-cs"/>
              </a:rPr>
              <a:t>感知机</a:t>
            </a:r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123AF2E-258E-4A0B-8B09-315CA70F42CF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29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1AFB0B4-1401-4B5C-AE86-57984FFDBADA}" type="datetime11">
              <a:rPr lang="zh-CN" altLang="en-US" smtClean="0">
                <a:solidFill>
                  <a:srgbClr val="000000"/>
                </a:solidFill>
              </a:rPr>
              <a:t>20:02:06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AutoShape 2" descr="https://timgsa.baidu.com/timg?image&amp;quality=80&amp;size=b9999_10000&amp;sec=1512900319922&amp;di=a8b624417e3ad5024548a680ffa19178&amp;imgtype=0&amp;src=http%3A%2F%2Fsjczsw.fhedu.cn%2Fhtmledit%2Fuploadfile%2F6614E034-EA15-428F-8792-40A9F84E8BD0%2F20110921%2F20110921084756001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827584" y="2492896"/>
                <a:ext cx="22219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/>
                        </a:rPr>
                        <m:t>,</m:t>
                      </m:r>
                      <m:sSub>
                        <m:sSubPr>
                          <m:ctrlPr>
                            <a:rPr lang="en-US" altLang="zh-CN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US" altLang="zh-CN" sz="2400" i="1" smtClean="0">
                          <a:latin typeface="Cambria Math"/>
                          <a:ea typeface="Cambria Math"/>
                        </a:rPr>
                        <m:t>∈</m:t>
                      </m:r>
                      <m:r>
                        <a:rPr lang="en-US" altLang="zh-CN" sz="2400" b="0" i="1" smtClean="0">
                          <a:latin typeface="Cambria Math"/>
                          <a:ea typeface="Cambria Math"/>
                        </a:rPr>
                        <m:t>{0,1}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584" y="2492896"/>
                <a:ext cx="2221961" cy="461665"/>
              </a:xfrm>
              <a:prstGeom prst="rect">
                <a:avLst/>
              </a:prstGeom>
              <a:blipFill rotWithShape="1">
                <a:blip r:embed="rId2"/>
                <a:stretch>
                  <a:fillRect b="-197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899592" y="2996952"/>
                <a:ext cx="22219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/>
                            </a:rPr>
                            <m:t>𝑦</m:t>
                          </m:r>
                          <m:r>
                            <a:rPr lang="en-US" altLang="zh-CN" sz="2400" b="0" i="1" smtClean="0">
                              <a:latin typeface="Cambria Math"/>
                            </a:rPr>
                            <m:t>=</m:t>
                          </m:r>
                          <m:r>
                            <a:rPr lang="en-US" altLang="zh-CN" sz="2400" b="0" i="1" smtClean="0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zh-CN" sz="2400" b="0" i="0" smtClean="0">
                          <a:latin typeface="Cambria Math"/>
                        </a:rPr>
                        <m:t>AND</m:t>
                      </m:r>
                      <m:r>
                        <a:rPr lang="en-US" altLang="zh-CN" sz="2400" b="0" i="1" smtClean="0">
                          <a:latin typeface="Cambria Math"/>
                        </a:rPr>
                        <m:t> </m:t>
                      </m:r>
                      <m:sSub>
                        <m:sSubPr>
                          <m:ctrlPr>
                            <a:rPr lang="en-US" altLang="zh-CN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592" y="2996952"/>
                <a:ext cx="2221961" cy="461665"/>
              </a:xfrm>
              <a:prstGeom prst="rect">
                <a:avLst/>
              </a:prstGeom>
              <a:blipFill rotWithShape="1">
                <a:blip r:embed="rId3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object 4"/>
          <p:cNvSpPr txBox="1"/>
          <p:nvPr/>
        </p:nvSpPr>
        <p:spPr>
          <a:xfrm>
            <a:off x="986780" y="1916832"/>
            <a:ext cx="43053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 err="1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神经元完成『逻辑与</a:t>
            </a:r>
            <a:r>
              <a:rPr sz="28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』</a:t>
            </a:r>
          </a:p>
        </p:txBody>
      </p:sp>
      <p:grpSp>
        <p:nvGrpSpPr>
          <p:cNvPr id="43" name="组合 42"/>
          <p:cNvGrpSpPr/>
          <p:nvPr/>
        </p:nvGrpSpPr>
        <p:grpSpPr>
          <a:xfrm>
            <a:off x="5194309" y="1772816"/>
            <a:ext cx="2834075" cy="2457564"/>
            <a:chOff x="5267078" y="2564904"/>
            <a:chExt cx="2834075" cy="2457564"/>
          </a:xfrm>
        </p:grpSpPr>
        <p:grpSp>
          <p:nvGrpSpPr>
            <p:cNvPr id="28" name="组合 27"/>
            <p:cNvGrpSpPr/>
            <p:nvPr/>
          </p:nvGrpSpPr>
          <p:grpSpPr>
            <a:xfrm>
              <a:off x="5428218" y="2564904"/>
              <a:ext cx="2672935" cy="2261865"/>
              <a:chOff x="603524" y="1772816"/>
              <a:chExt cx="2672935" cy="2261865"/>
            </a:xfrm>
          </p:grpSpPr>
          <p:grpSp>
            <p:nvGrpSpPr>
              <p:cNvPr id="29" name="组合 28"/>
              <p:cNvGrpSpPr/>
              <p:nvPr/>
            </p:nvGrpSpPr>
            <p:grpSpPr>
              <a:xfrm>
                <a:off x="603524" y="1772816"/>
                <a:ext cx="2672935" cy="2261865"/>
                <a:chOff x="1395612" y="2175247"/>
                <a:chExt cx="2672935" cy="2261865"/>
              </a:xfrm>
            </p:grpSpPr>
            <p:grpSp>
              <p:nvGrpSpPr>
                <p:cNvPr id="32" name="组合 31"/>
                <p:cNvGrpSpPr/>
                <p:nvPr/>
              </p:nvGrpSpPr>
              <p:grpSpPr>
                <a:xfrm>
                  <a:off x="1395612" y="2175247"/>
                  <a:ext cx="2672935" cy="2261865"/>
                  <a:chOff x="963722" y="2052464"/>
                  <a:chExt cx="2672935" cy="2261865"/>
                </a:xfrm>
              </p:grpSpPr>
              <p:cxnSp>
                <p:nvCxnSpPr>
                  <p:cNvPr id="34" name="直接箭头连接符 33"/>
                  <p:cNvCxnSpPr/>
                  <p:nvPr/>
                </p:nvCxnSpPr>
                <p:spPr>
                  <a:xfrm>
                    <a:off x="1043608" y="4140696"/>
                    <a:ext cx="2088232" cy="0"/>
                  </a:xfrm>
                  <a:prstGeom prst="straightConnector1">
                    <a:avLst/>
                  </a:prstGeom>
                  <a:ln w="19050">
                    <a:tailEnd type="arrow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" name="直接箭头连接符 34"/>
                  <p:cNvCxnSpPr/>
                  <p:nvPr/>
                </p:nvCxnSpPr>
                <p:spPr>
                  <a:xfrm flipV="1">
                    <a:off x="1196008" y="2484512"/>
                    <a:ext cx="0" cy="1808584"/>
                  </a:xfrm>
                  <a:prstGeom prst="straightConnector1">
                    <a:avLst/>
                  </a:prstGeom>
                  <a:ln w="19050">
                    <a:tailEnd type="arrow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6" name="椭圆 35"/>
                  <p:cNvSpPr/>
                  <p:nvPr/>
                </p:nvSpPr>
                <p:spPr>
                  <a:xfrm>
                    <a:off x="1092639" y="3132584"/>
                    <a:ext cx="175828" cy="175828"/>
                  </a:xfrm>
                  <a:prstGeom prst="ellipse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7" name="TextBox 36"/>
                      <p:cNvSpPr txBox="1"/>
                      <p:nvPr/>
                    </p:nvSpPr>
                    <p:spPr>
                      <a:xfrm>
                        <a:off x="3059832" y="3852664"/>
                        <a:ext cx="576825" cy="46166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sz="240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zh-CN" altLang="en-US" sz="2400" dirty="0"/>
                      </a:p>
                    </p:txBody>
                  </p:sp>
                </mc:Choice>
                <mc:Fallback xmlns="">
                  <p:sp>
                    <p:nvSpPr>
                      <p:cNvPr id="37" name="TextBox 36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3059832" y="3852664"/>
                        <a:ext cx="576825" cy="461665"/>
                      </a:xfrm>
                      <a:prstGeom prst="rect">
                        <a:avLst/>
                      </a:prstGeom>
                      <a:blipFill rotWithShape="1">
                        <a:blip r:embed="rId4"/>
                        <a:stretch>
                          <a:fillRect b="-2632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zh-CN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8" name="TextBox 37"/>
                      <p:cNvSpPr txBox="1"/>
                      <p:nvPr/>
                    </p:nvSpPr>
                    <p:spPr>
                      <a:xfrm>
                        <a:off x="963722" y="2052464"/>
                        <a:ext cx="583942" cy="46166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sz="240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zh-CN" altLang="en-US" sz="2400" dirty="0"/>
                      </a:p>
                    </p:txBody>
                  </p:sp>
                </mc:Choice>
                <mc:Fallback xmlns="">
                  <p:sp>
                    <p:nvSpPr>
                      <p:cNvPr id="38" name="TextBox 37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963722" y="2052464"/>
                        <a:ext cx="583942" cy="461665"/>
                      </a:xfrm>
                      <a:prstGeom prst="rect">
                        <a:avLst/>
                      </a:prstGeom>
                      <a:blipFill rotWithShape="1">
                        <a:blip r:embed="rId5"/>
                        <a:stretch>
                          <a:fillRect b="-2632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zh-CN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sp>
              <p:nvSpPr>
                <p:cNvPr id="33" name="椭圆 32"/>
                <p:cNvSpPr/>
                <p:nvPr/>
              </p:nvSpPr>
              <p:spPr>
                <a:xfrm>
                  <a:off x="2523806" y="3255367"/>
                  <a:ext cx="175828" cy="175828"/>
                </a:xfrm>
                <a:prstGeom prst="ellips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30" name="椭圆 29"/>
              <p:cNvSpPr/>
              <p:nvPr/>
            </p:nvSpPr>
            <p:spPr>
              <a:xfrm>
                <a:off x="747896" y="3778340"/>
                <a:ext cx="175828" cy="175828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" name="椭圆 30"/>
              <p:cNvSpPr/>
              <p:nvPr/>
            </p:nvSpPr>
            <p:spPr>
              <a:xfrm>
                <a:off x="1731718" y="3773134"/>
                <a:ext cx="175828" cy="175828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39" name="直接连接符 38"/>
            <p:cNvCxnSpPr/>
            <p:nvPr/>
          </p:nvCxnSpPr>
          <p:spPr>
            <a:xfrm>
              <a:off x="5557135" y="3273516"/>
              <a:ext cx="1607914" cy="1467534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矩形 39"/>
                <p:cNvSpPr/>
                <p:nvPr/>
              </p:nvSpPr>
              <p:spPr>
                <a:xfrm>
                  <a:off x="5339086" y="4643844"/>
                  <a:ext cx="385042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i="1">
                            <a:latin typeface="Cambria Math"/>
                            <a:ea typeface="Cambria Math"/>
                          </a:rPr>
                          <m:t>0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0" name="矩形 3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39086" y="4643844"/>
                  <a:ext cx="385042" cy="369332"/>
                </a:xfrm>
                <a:prstGeom prst="rect">
                  <a:avLst/>
                </a:prstGeom>
                <a:blipFill rotWithShape="1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矩形 40"/>
                <p:cNvSpPr/>
                <p:nvPr/>
              </p:nvSpPr>
              <p:spPr>
                <a:xfrm>
                  <a:off x="6477061" y="4653136"/>
                  <a:ext cx="385042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/>
                          </a:rPr>
                          <m:t>1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1" name="矩形 4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77061" y="4653136"/>
                  <a:ext cx="385042" cy="369332"/>
                </a:xfrm>
                <a:prstGeom prst="rect">
                  <a:avLst/>
                </a:prstGeom>
                <a:blipFill rotWithShape="1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矩形 41"/>
                <p:cNvSpPr/>
                <p:nvPr/>
              </p:nvSpPr>
              <p:spPr>
                <a:xfrm>
                  <a:off x="5267078" y="3563724"/>
                  <a:ext cx="385042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/>
                          </a:rPr>
                          <m:t>1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2" name="矩形 4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67078" y="3563724"/>
                  <a:ext cx="385042" cy="369332"/>
                </a:xfrm>
                <a:prstGeom prst="rect">
                  <a:avLst/>
                </a:prstGeom>
                <a:blipFill rotWithShape="1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4" name="表格 4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13767203"/>
                  </p:ext>
                </p:extLst>
              </p:nvPr>
            </p:nvGraphicFramePr>
            <p:xfrm>
              <a:off x="4633722" y="4500118"/>
              <a:ext cx="3826710" cy="188121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275570">
                      <a:extLst>
                        <a:ext uri="{9D8B030D-6E8A-4147-A177-3AD203B41FA5}">
                          <a16:colId xmlns="" xmlns:a16="http://schemas.microsoft.com/office/drawing/2014/main" val="20000"/>
                        </a:ext>
                      </a:extLst>
                    </a:gridCol>
                    <a:gridCol w="1275570">
                      <a:extLst>
                        <a:ext uri="{9D8B030D-6E8A-4147-A177-3AD203B41FA5}">
                          <a16:colId xmlns="" xmlns:a16="http://schemas.microsoft.com/office/drawing/2014/main" val="20001"/>
                        </a:ext>
                      </a:extLst>
                    </a:gridCol>
                    <a:gridCol w="1275570">
                      <a:extLst>
                        <a:ext uri="{9D8B030D-6E8A-4147-A177-3AD203B41FA5}">
                          <a16:colId xmlns="" xmlns:a16="http://schemas.microsoft.com/office/drawing/2014/main" val="20002"/>
                        </a:ext>
                      </a:extLst>
                    </a:gridCol>
                  </a:tblGrid>
                  <a:tr h="28973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00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b="0" i="1" smtClean="0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2000" b="0" i="1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000" dirty="0">
                            <a:latin typeface="+mn-lt"/>
                            <a:ea typeface="田氏保钓体简" panose="02010800040101010101" pitchFamily="2" charset="-122"/>
                          </a:endParaRPr>
                        </a:p>
                      </a:txBody>
                      <a:tcPr marL="71442" marR="71442" marT="35721" marB="35721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00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b="0" i="1" smtClean="0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2000" b="0" i="1" smtClean="0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000" dirty="0">
                            <a:latin typeface="+mn-lt"/>
                            <a:ea typeface="田氏保钓体简" panose="02010800040101010101" pitchFamily="2" charset="-122"/>
                          </a:endParaRPr>
                        </a:p>
                      </a:txBody>
                      <a:tcPr marL="71442" marR="71442" marT="35721" marB="3572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0" i="1" smtClean="0">
                                    <a:latin typeface="Cambria Math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zh-CN" altLang="en-US" sz="2000" dirty="0">
                            <a:latin typeface="+mn-lt"/>
                            <a:ea typeface="田氏保钓体简" panose="02010800040101010101" pitchFamily="2" charset="-122"/>
                          </a:endParaRPr>
                        </a:p>
                      </a:txBody>
                      <a:tcPr marL="71442" marR="71442" marT="35721" marB="3572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10000"/>
                      </a:ext>
                    </a:extLst>
                  </a:tr>
                  <a:tr h="28973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latin typeface="+mn-lt"/>
                              <a:ea typeface="田氏保钓体简" panose="02010800040101010101" pitchFamily="2" charset="-122"/>
                            </a:rPr>
                            <a:t>0</a:t>
                          </a:r>
                          <a:endParaRPr lang="zh-CN" altLang="en-US" sz="2000" dirty="0">
                            <a:latin typeface="+mn-lt"/>
                            <a:ea typeface="田氏保钓体简" panose="02010800040101010101" pitchFamily="2" charset="-122"/>
                          </a:endParaRPr>
                        </a:p>
                      </a:txBody>
                      <a:tcPr marL="71442" marR="71442" marT="35721" marB="35721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latin typeface="+mn-lt"/>
                              <a:ea typeface="田氏保钓体简" panose="02010800040101010101" pitchFamily="2" charset="-122"/>
                            </a:rPr>
                            <a:t>0</a:t>
                          </a:r>
                          <a:endParaRPr lang="zh-CN" altLang="en-US" sz="2000" dirty="0">
                            <a:latin typeface="+mn-lt"/>
                            <a:ea typeface="田氏保钓体简" panose="02010800040101010101" pitchFamily="2" charset="-122"/>
                          </a:endParaRPr>
                        </a:p>
                      </a:txBody>
                      <a:tcPr marL="71442" marR="71442" marT="35721" marB="3572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latin typeface="+mn-lt"/>
                              <a:ea typeface="田氏保钓体简" panose="02010800040101010101" pitchFamily="2" charset="-122"/>
                            </a:rPr>
                            <a:t>0</a:t>
                          </a:r>
                          <a:endParaRPr lang="zh-CN" altLang="en-US" sz="2000" dirty="0">
                            <a:latin typeface="+mn-lt"/>
                            <a:ea typeface="田氏保钓体简" panose="02010800040101010101" pitchFamily="2" charset="-122"/>
                          </a:endParaRPr>
                        </a:p>
                      </a:txBody>
                      <a:tcPr marL="71442" marR="71442" marT="35721" marB="3572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10001"/>
                      </a:ext>
                    </a:extLst>
                  </a:tr>
                  <a:tr h="28973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latin typeface="+mn-lt"/>
                              <a:ea typeface="田氏保钓体简" panose="02010800040101010101" pitchFamily="2" charset="-122"/>
                            </a:rPr>
                            <a:t>0</a:t>
                          </a:r>
                          <a:endParaRPr lang="zh-CN" altLang="en-US" sz="2000" dirty="0">
                            <a:latin typeface="+mn-lt"/>
                            <a:ea typeface="田氏保钓体简" panose="02010800040101010101" pitchFamily="2" charset="-122"/>
                          </a:endParaRPr>
                        </a:p>
                      </a:txBody>
                      <a:tcPr marL="71442" marR="71442" marT="35721" marB="35721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latin typeface="+mn-lt"/>
                              <a:ea typeface="田氏保钓体简" panose="02010800040101010101" pitchFamily="2" charset="-122"/>
                            </a:rPr>
                            <a:t>1</a:t>
                          </a:r>
                          <a:endParaRPr lang="zh-CN" altLang="en-US" sz="2000" dirty="0">
                            <a:latin typeface="+mn-lt"/>
                            <a:ea typeface="田氏保钓体简" panose="02010800040101010101" pitchFamily="2" charset="-122"/>
                          </a:endParaRPr>
                        </a:p>
                      </a:txBody>
                      <a:tcPr marL="71442" marR="71442" marT="35721" marB="3572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latin typeface="+mn-lt"/>
                              <a:ea typeface="田氏保钓体简" panose="02010800040101010101" pitchFamily="2" charset="-122"/>
                            </a:rPr>
                            <a:t>0</a:t>
                          </a:r>
                          <a:endParaRPr lang="zh-CN" altLang="en-US" sz="2000" dirty="0">
                            <a:latin typeface="+mn-lt"/>
                            <a:ea typeface="田氏保钓体简" panose="02010800040101010101" pitchFamily="2" charset="-122"/>
                          </a:endParaRPr>
                        </a:p>
                      </a:txBody>
                      <a:tcPr marL="71442" marR="71442" marT="35721" marB="3572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10002"/>
                      </a:ext>
                    </a:extLst>
                  </a:tr>
                  <a:tr h="28973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latin typeface="+mn-lt"/>
                              <a:ea typeface="田氏保钓体简" panose="02010800040101010101" pitchFamily="2" charset="-122"/>
                            </a:rPr>
                            <a:t>1</a:t>
                          </a:r>
                          <a:endParaRPr lang="zh-CN" altLang="en-US" sz="2000" dirty="0">
                            <a:latin typeface="+mn-lt"/>
                            <a:ea typeface="田氏保钓体简" panose="02010800040101010101" pitchFamily="2" charset="-122"/>
                          </a:endParaRPr>
                        </a:p>
                      </a:txBody>
                      <a:tcPr marL="71442" marR="71442" marT="35721" marB="35721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latin typeface="+mn-lt"/>
                              <a:ea typeface="田氏保钓体简" panose="02010800040101010101" pitchFamily="2" charset="-122"/>
                            </a:rPr>
                            <a:t>0</a:t>
                          </a:r>
                          <a:endParaRPr lang="zh-CN" altLang="en-US" sz="2000" dirty="0">
                            <a:latin typeface="+mn-lt"/>
                            <a:ea typeface="田氏保钓体简" panose="02010800040101010101" pitchFamily="2" charset="-122"/>
                          </a:endParaRPr>
                        </a:p>
                      </a:txBody>
                      <a:tcPr marL="71442" marR="71442" marT="35721" marB="3572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latin typeface="+mn-lt"/>
                              <a:ea typeface="田氏保钓体简" panose="02010800040101010101" pitchFamily="2" charset="-122"/>
                            </a:rPr>
                            <a:t>0</a:t>
                          </a:r>
                          <a:endParaRPr lang="zh-CN" altLang="en-US" sz="2000" dirty="0">
                            <a:latin typeface="+mn-lt"/>
                            <a:ea typeface="田氏保钓体简" panose="02010800040101010101" pitchFamily="2" charset="-122"/>
                          </a:endParaRPr>
                        </a:p>
                      </a:txBody>
                      <a:tcPr marL="71442" marR="71442" marT="35721" marB="3572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10003"/>
                      </a:ext>
                    </a:extLst>
                  </a:tr>
                  <a:tr h="28973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latin typeface="+mn-lt"/>
                              <a:ea typeface="田氏保钓体简" panose="02010800040101010101" pitchFamily="2" charset="-122"/>
                            </a:rPr>
                            <a:t>1</a:t>
                          </a:r>
                          <a:endParaRPr lang="zh-CN" altLang="en-US" sz="2000" dirty="0">
                            <a:latin typeface="+mn-lt"/>
                            <a:ea typeface="田氏保钓体简" panose="02010800040101010101" pitchFamily="2" charset="-122"/>
                          </a:endParaRPr>
                        </a:p>
                      </a:txBody>
                      <a:tcPr marL="71442" marR="71442" marT="35721" marB="35721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latin typeface="+mn-lt"/>
                              <a:ea typeface="田氏保钓体简" panose="02010800040101010101" pitchFamily="2" charset="-122"/>
                            </a:rPr>
                            <a:t>1</a:t>
                          </a:r>
                          <a:endParaRPr lang="zh-CN" altLang="en-US" sz="2000" dirty="0">
                            <a:latin typeface="+mn-lt"/>
                            <a:ea typeface="田氏保钓体简" panose="02010800040101010101" pitchFamily="2" charset="-122"/>
                          </a:endParaRPr>
                        </a:p>
                      </a:txBody>
                      <a:tcPr marL="71442" marR="71442" marT="35721" marB="3572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latin typeface="+mn-lt"/>
                              <a:ea typeface="田氏保钓体简" panose="02010800040101010101" pitchFamily="2" charset="-122"/>
                            </a:rPr>
                            <a:t>1</a:t>
                          </a:r>
                          <a:endParaRPr lang="zh-CN" altLang="en-US" sz="2000" dirty="0">
                            <a:latin typeface="+mn-lt"/>
                            <a:ea typeface="田氏保钓体简" panose="02010800040101010101" pitchFamily="2" charset="-122"/>
                          </a:endParaRPr>
                        </a:p>
                      </a:txBody>
                      <a:tcPr marL="71442" marR="71442" marT="35721" marB="3572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4" name="表格 4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13767203"/>
                  </p:ext>
                </p:extLst>
              </p:nvPr>
            </p:nvGraphicFramePr>
            <p:xfrm>
              <a:off x="4633722" y="4500118"/>
              <a:ext cx="3826710" cy="188121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275570"/>
                    <a:gridCol w="1275570"/>
                    <a:gridCol w="1275570"/>
                  </a:tblGrid>
                  <a:tr h="376242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71442" marR="71442" marT="35721" marB="35721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9"/>
                          <a:stretch>
                            <a:fillRect r="-200478" b="-4290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71442" marR="71442" marT="35721" marB="3572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9"/>
                          <a:stretch>
                            <a:fillRect l="-99524" r="-99524" b="-4290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71442" marR="71442" marT="35721" marB="3572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9"/>
                          <a:stretch>
                            <a:fillRect l="-200478" b="-429032"/>
                          </a:stretch>
                        </a:blipFill>
                      </a:tcPr>
                    </a:tc>
                  </a:tr>
                  <a:tr h="37624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>
                              <a:latin typeface="+mn-lt"/>
                              <a:ea typeface="田氏保钓体简" panose="02010800040101010101" pitchFamily="2" charset="-122"/>
                            </a:rPr>
                            <a:t>0</a:t>
                          </a:r>
                          <a:endParaRPr lang="zh-CN" altLang="en-US" sz="2000" dirty="0">
                            <a:latin typeface="+mn-lt"/>
                            <a:ea typeface="田氏保钓体简" panose="02010800040101010101" pitchFamily="2" charset="-122"/>
                          </a:endParaRPr>
                        </a:p>
                      </a:txBody>
                      <a:tcPr marL="71442" marR="71442" marT="35721" marB="35721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>
                              <a:latin typeface="+mn-lt"/>
                              <a:ea typeface="田氏保钓体简" panose="02010800040101010101" pitchFamily="2" charset="-122"/>
                            </a:rPr>
                            <a:t>0</a:t>
                          </a:r>
                          <a:endParaRPr lang="zh-CN" altLang="en-US" sz="2000" dirty="0">
                            <a:latin typeface="+mn-lt"/>
                            <a:ea typeface="田氏保钓体简" panose="02010800040101010101" pitchFamily="2" charset="-122"/>
                          </a:endParaRPr>
                        </a:p>
                      </a:txBody>
                      <a:tcPr marL="71442" marR="71442" marT="35721" marB="3572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>
                              <a:latin typeface="+mn-lt"/>
                              <a:ea typeface="田氏保钓体简" panose="02010800040101010101" pitchFamily="2" charset="-122"/>
                            </a:rPr>
                            <a:t>0</a:t>
                          </a:r>
                          <a:endParaRPr lang="zh-CN" altLang="en-US" sz="2000" dirty="0">
                            <a:latin typeface="+mn-lt"/>
                            <a:ea typeface="田氏保钓体简" panose="02010800040101010101" pitchFamily="2" charset="-122"/>
                          </a:endParaRPr>
                        </a:p>
                      </a:txBody>
                      <a:tcPr marL="71442" marR="71442" marT="35721" marB="3572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7624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>
                              <a:latin typeface="+mn-lt"/>
                              <a:ea typeface="田氏保钓体简" panose="02010800040101010101" pitchFamily="2" charset="-122"/>
                            </a:rPr>
                            <a:t>0</a:t>
                          </a:r>
                          <a:endParaRPr lang="zh-CN" altLang="en-US" sz="2000" dirty="0">
                            <a:latin typeface="+mn-lt"/>
                            <a:ea typeface="田氏保钓体简" panose="02010800040101010101" pitchFamily="2" charset="-122"/>
                          </a:endParaRPr>
                        </a:p>
                      </a:txBody>
                      <a:tcPr marL="71442" marR="71442" marT="35721" marB="35721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>
                              <a:latin typeface="+mn-lt"/>
                              <a:ea typeface="田氏保钓体简" panose="02010800040101010101" pitchFamily="2" charset="-122"/>
                            </a:rPr>
                            <a:t>1</a:t>
                          </a:r>
                          <a:endParaRPr lang="zh-CN" altLang="en-US" sz="2000" dirty="0">
                            <a:latin typeface="+mn-lt"/>
                            <a:ea typeface="田氏保钓体简" panose="02010800040101010101" pitchFamily="2" charset="-122"/>
                          </a:endParaRPr>
                        </a:p>
                      </a:txBody>
                      <a:tcPr marL="71442" marR="71442" marT="35721" marB="3572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>
                              <a:latin typeface="+mn-lt"/>
                              <a:ea typeface="田氏保钓体简" panose="02010800040101010101" pitchFamily="2" charset="-122"/>
                            </a:rPr>
                            <a:t>0</a:t>
                          </a:r>
                          <a:endParaRPr lang="zh-CN" altLang="en-US" sz="2000" dirty="0">
                            <a:latin typeface="+mn-lt"/>
                            <a:ea typeface="田氏保钓体简" panose="02010800040101010101" pitchFamily="2" charset="-122"/>
                          </a:endParaRPr>
                        </a:p>
                      </a:txBody>
                      <a:tcPr marL="71442" marR="71442" marT="35721" marB="3572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7624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>
                              <a:latin typeface="+mn-lt"/>
                              <a:ea typeface="田氏保钓体简" panose="02010800040101010101" pitchFamily="2" charset="-122"/>
                            </a:rPr>
                            <a:t>1</a:t>
                          </a:r>
                          <a:endParaRPr lang="zh-CN" altLang="en-US" sz="2000" dirty="0">
                            <a:latin typeface="+mn-lt"/>
                            <a:ea typeface="田氏保钓体简" panose="02010800040101010101" pitchFamily="2" charset="-122"/>
                          </a:endParaRPr>
                        </a:p>
                      </a:txBody>
                      <a:tcPr marL="71442" marR="71442" marT="35721" marB="35721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>
                              <a:latin typeface="+mn-lt"/>
                              <a:ea typeface="田氏保钓体简" panose="02010800040101010101" pitchFamily="2" charset="-122"/>
                            </a:rPr>
                            <a:t>0</a:t>
                          </a:r>
                          <a:endParaRPr lang="zh-CN" altLang="en-US" sz="2000" dirty="0">
                            <a:latin typeface="+mn-lt"/>
                            <a:ea typeface="田氏保钓体简" panose="02010800040101010101" pitchFamily="2" charset="-122"/>
                          </a:endParaRPr>
                        </a:p>
                      </a:txBody>
                      <a:tcPr marL="71442" marR="71442" marT="35721" marB="3572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>
                              <a:latin typeface="+mn-lt"/>
                              <a:ea typeface="田氏保钓体简" panose="02010800040101010101" pitchFamily="2" charset="-122"/>
                            </a:rPr>
                            <a:t>0</a:t>
                          </a:r>
                          <a:endParaRPr lang="zh-CN" altLang="en-US" sz="2000" dirty="0">
                            <a:latin typeface="+mn-lt"/>
                            <a:ea typeface="田氏保钓体简" panose="02010800040101010101" pitchFamily="2" charset="-122"/>
                          </a:endParaRPr>
                        </a:p>
                      </a:txBody>
                      <a:tcPr marL="71442" marR="71442" marT="35721" marB="3572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7624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>
                              <a:latin typeface="+mn-lt"/>
                              <a:ea typeface="田氏保钓体简" panose="02010800040101010101" pitchFamily="2" charset="-122"/>
                            </a:rPr>
                            <a:t>1</a:t>
                          </a:r>
                          <a:endParaRPr lang="zh-CN" altLang="en-US" sz="2000" dirty="0">
                            <a:latin typeface="+mn-lt"/>
                            <a:ea typeface="田氏保钓体简" panose="02010800040101010101" pitchFamily="2" charset="-122"/>
                          </a:endParaRPr>
                        </a:p>
                      </a:txBody>
                      <a:tcPr marL="71442" marR="71442" marT="35721" marB="35721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>
                              <a:latin typeface="+mn-lt"/>
                              <a:ea typeface="田氏保钓体简" panose="02010800040101010101" pitchFamily="2" charset="-122"/>
                            </a:rPr>
                            <a:t>1</a:t>
                          </a:r>
                          <a:endParaRPr lang="zh-CN" altLang="en-US" sz="2000" dirty="0">
                            <a:latin typeface="+mn-lt"/>
                            <a:ea typeface="田氏保钓体简" panose="02010800040101010101" pitchFamily="2" charset="-122"/>
                          </a:endParaRPr>
                        </a:p>
                      </a:txBody>
                      <a:tcPr marL="71442" marR="71442" marT="35721" marB="3572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>
                              <a:latin typeface="+mn-lt"/>
                              <a:ea typeface="田氏保钓体简" panose="02010800040101010101" pitchFamily="2" charset="-122"/>
                            </a:rPr>
                            <a:t>1</a:t>
                          </a:r>
                          <a:endParaRPr lang="zh-CN" altLang="en-US" sz="2000" dirty="0">
                            <a:latin typeface="+mn-lt"/>
                            <a:ea typeface="田氏保钓体简" panose="02010800040101010101" pitchFamily="2" charset="-122"/>
                          </a:endParaRPr>
                        </a:p>
                      </a:txBody>
                      <a:tcPr marL="71442" marR="71442" marT="35721" marB="3572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</a:tbl>
              </a:graphicData>
            </a:graphic>
          </p:graphicFrame>
        </mc:Fallback>
      </mc:AlternateContent>
      <p:grpSp>
        <p:nvGrpSpPr>
          <p:cNvPr id="46" name="组合 45"/>
          <p:cNvGrpSpPr/>
          <p:nvPr/>
        </p:nvGrpSpPr>
        <p:grpSpPr>
          <a:xfrm>
            <a:off x="611560" y="3573016"/>
            <a:ext cx="3293768" cy="2592288"/>
            <a:chOff x="1331639" y="3861048"/>
            <a:chExt cx="3293768" cy="2592288"/>
          </a:xfrm>
        </p:grpSpPr>
        <p:grpSp>
          <p:nvGrpSpPr>
            <p:cNvPr id="8" name="组合 7"/>
            <p:cNvGrpSpPr/>
            <p:nvPr/>
          </p:nvGrpSpPr>
          <p:grpSpPr>
            <a:xfrm>
              <a:off x="1331639" y="3861048"/>
              <a:ext cx="2952329" cy="2592288"/>
              <a:chOff x="1547664" y="2780928"/>
              <a:chExt cx="3444384" cy="3024336"/>
            </a:xfrm>
          </p:grpSpPr>
          <p:sp>
            <p:nvSpPr>
              <p:cNvPr id="12" name="椭圆 11"/>
              <p:cNvSpPr/>
              <p:nvPr/>
            </p:nvSpPr>
            <p:spPr>
              <a:xfrm>
                <a:off x="1547664" y="2780928"/>
                <a:ext cx="792088" cy="792088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1</a:t>
                </a:r>
                <a:endParaRPr lang="zh-CN" alt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椭圆 12"/>
                  <p:cNvSpPr/>
                  <p:nvPr/>
                </p:nvSpPr>
                <p:spPr>
                  <a:xfrm>
                    <a:off x="1547664" y="3897052"/>
                    <a:ext cx="792088" cy="792088"/>
                  </a:xfrm>
                  <a:prstGeom prst="ellipse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280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sz="2800" b="0" i="1" smtClean="0">
                                  <a:latin typeface="Cambria Math"/>
                                </a:rPr>
                                <m:t>  </m:t>
                              </m:r>
                              <m:r>
                                <a:rPr lang="en-US" altLang="zh-CN" sz="2800" b="0" i="1" smtClean="0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sz="2800" dirty="0"/>
                  </a:p>
                </p:txBody>
              </p:sp>
            </mc:Choice>
            <mc:Fallback xmlns="">
              <p:sp>
                <p:nvSpPr>
                  <p:cNvPr id="13" name="椭圆 12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47664" y="3897052"/>
                    <a:ext cx="792088" cy="792088"/>
                  </a:xfrm>
                  <a:prstGeom prst="ellipse">
                    <a:avLst/>
                  </a:prstGeom>
                  <a:blipFill rotWithShape="1"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椭圆 13"/>
                  <p:cNvSpPr/>
                  <p:nvPr/>
                </p:nvSpPr>
                <p:spPr>
                  <a:xfrm>
                    <a:off x="1547664" y="5013176"/>
                    <a:ext cx="792088" cy="792088"/>
                  </a:xfrm>
                  <a:prstGeom prst="ellipse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280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sz="2800" b="0" i="1" smtClean="0">
                                  <a:latin typeface="Cambria Math"/>
                                </a:rPr>
                                <m:t>  </m:t>
                              </m:r>
                              <m:r>
                                <a:rPr lang="en-US" altLang="zh-CN" sz="2800" b="0" i="1" smtClean="0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sz="2800" dirty="0"/>
                  </a:p>
                </p:txBody>
              </p:sp>
            </mc:Choice>
            <mc:Fallback xmlns="">
              <p:sp>
                <p:nvSpPr>
                  <p:cNvPr id="14" name="椭圆 13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47664" y="5013176"/>
                    <a:ext cx="792088" cy="792088"/>
                  </a:xfrm>
                  <a:prstGeom prst="ellipse">
                    <a:avLst/>
                  </a:prstGeom>
                  <a:blipFill rotWithShape="1"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5" name="椭圆 14"/>
              <p:cNvSpPr/>
              <p:nvPr/>
            </p:nvSpPr>
            <p:spPr>
              <a:xfrm>
                <a:off x="3635896" y="3897052"/>
                <a:ext cx="792088" cy="792088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400" dirty="0"/>
                  <a:t>f</a:t>
                </a:r>
                <a:endParaRPr lang="zh-CN" altLang="en-US" sz="2400" dirty="0"/>
              </a:p>
            </p:txBody>
          </p:sp>
          <p:cxnSp>
            <p:nvCxnSpPr>
              <p:cNvPr id="16" name="直接连接符 15"/>
              <p:cNvCxnSpPr>
                <a:stCxn id="12" idx="6"/>
                <a:endCxn id="15" idx="2"/>
              </p:cNvCxnSpPr>
              <p:nvPr/>
            </p:nvCxnSpPr>
            <p:spPr>
              <a:xfrm>
                <a:off x="2339752" y="3176972"/>
                <a:ext cx="1296144" cy="1116124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" name="直接连接符 16"/>
              <p:cNvCxnSpPr>
                <a:stCxn id="13" idx="6"/>
                <a:endCxn id="15" idx="2"/>
              </p:cNvCxnSpPr>
              <p:nvPr/>
            </p:nvCxnSpPr>
            <p:spPr>
              <a:xfrm>
                <a:off x="2339752" y="4293096"/>
                <a:ext cx="1296144" cy="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" name="直接连接符 17"/>
              <p:cNvCxnSpPr>
                <a:stCxn id="14" idx="6"/>
                <a:endCxn id="15" idx="2"/>
              </p:cNvCxnSpPr>
              <p:nvPr/>
            </p:nvCxnSpPr>
            <p:spPr>
              <a:xfrm flipV="1">
                <a:off x="2339752" y="4293096"/>
                <a:ext cx="1296144" cy="1116124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" name="直接箭头连接符 18"/>
              <p:cNvCxnSpPr>
                <a:stCxn id="15" idx="6"/>
              </p:cNvCxnSpPr>
              <p:nvPr/>
            </p:nvCxnSpPr>
            <p:spPr>
              <a:xfrm flipV="1">
                <a:off x="4427984" y="4293096"/>
                <a:ext cx="564064" cy="1"/>
              </a:xfrm>
              <a:prstGeom prst="straightConnector1">
                <a:avLst/>
              </a:prstGeom>
              <a:ln w="19050"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TextBox 20"/>
                  <p:cNvSpPr txBox="1"/>
                  <p:nvPr/>
                </p:nvSpPr>
                <p:spPr>
                  <a:xfrm>
                    <a:off x="2387757" y="3146969"/>
                    <a:ext cx="1008112" cy="53860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i="1" smtClean="0">
                              <a:latin typeface="Cambria Math"/>
                            </a:rPr>
                            <m:t>−</m:t>
                          </m:r>
                          <m:r>
                            <a:rPr lang="en-US" altLang="zh-CN" sz="2400" b="0" i="1" smtClean="0">
                              <a:latin typeface="Cambria Math"/>
                            </a:rPr>
                            <m:t>3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21" name="TextBox 2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387757" y="3146969"/>
                    <a:ext cx="1008112" cy="538609"/>
                  </a:xfrm>
                  <a:prstGeom prst="rect">
                    <a:avLst/>
                  </a:prstGeom>
                  <a:blipFill rotWithShape="1"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TextBox 21"/>
                  <p:cNvSpPr txBox="1"/>
                  <p:nvPr/>
                </p:nvSpPr>
                <p:spPr>
                  <a:xfrm>
                    <a:off x="2219739" y="3819043"/>
                    <a:ext cx="1008112" cy="53860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/>
                            </a:rPr>
                            <m:t>2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22" name="TextBox 2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19739" y="3819043"/>
                    <a:ext cx="1008112" cy="538609"/>
                  </a:xfrm>
                  <a:prstGeom prst="rect">
                    <a:avLst/>
                  </a:prstGeom>
                  <a:blipFill rotWithShape="1"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" name="TextBox 22"/>
                  <p:cNvSpPr txBox="1"/>
                  <p:nvPr/>
                </p:nvSpPr>
                <p:spPr>
                  <a:xfrm>
                    <a:off x="2195736" y="4575127"/>
                    <a:ext cx="1008112" cy="53860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/>
                            </a:rPr>
                            <m:t>2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23" name="TextBox 2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95736" y="4575127"/>
                    <a:ext cx="1008112" cy="538609"/>
                  </a:xfrm>
                  <a:prstGeom prst="rect">
                    <a:avLst/>
                  </a:prstGeom>
                  <a:blipFill rotWithShape="1">
                    <a:blip r:embed="rId1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矩形 44"/>
                <p:cNvSpPr/>
                <p:nvPr/>
              </p:nvSpPr>
              <p:spPr>
                <a:xfrm>
                  <a:off x="4211960" y="4901098"/>
                  <a:ext cx="413447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i="1">
                            <a:latin typeface="Cambria Math"/>
                          </a:rPr>
                          <m:t>𝑦</m:t>
                        </m:r>
                      </m:oMath>
                    </m:oMathPara>
                  </a14:m>
                  <a:endParaRPr lang="zh-CN" altLang="en-US" sz="2000" dirty="0"/>
                </a:p>
              </p:txBody>
            </p:sp>
          </mc:Choice>
          <mc:Fallback xmlns="">
            <p:sp>
              <p:nvSpPr>
                <p:cNvPr id="45" name="矩形 4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11960" y="4901098"/>
                  <a:ext cx="413447" cy="400110"/>
                </a:xfrm>
                <a:prstGeom prst="rect">
                  <a:avLst/>
                </a:prstGeom>
                <a:blipFill rotWithShape="1">
                  <a:blip r:embed="rId15"/>
                  <a:stretch>
                    <a:fillRect b="-1076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/>
              <p:cNvSpPr txBox="1"/>
              <p:nvPr/>
            </p:nvSpPr>
            <p:spPr>
              <a:xfrm>
                <a:off x="1763688" y="5805264"/>
                <a:ext cx="255723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/>
                        </a:rPr>
                        <m:t>𝑓</m:t>
                      </m:r>
                      <m:r>
                        <a:rPr lang="en-US" altLang="zh-CN" sz="2400" b="0" i="1" smtClean="0">
                          <a:latin typeface="Cambria Math"/>
                        </a:rPr>
                        <m:t>(2</m:t>
                      </m:r>
                      <m:sSub>
                        <m:sSubPr>
                          <m:ctrlPr>
                            <a:rPr lang="en-US" altLang="zh-CN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/>
                        </a:rPr>
                        <m:t>+2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/>
                        </a:rPr>
                        <m:t>−3)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47" name="TextBox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3688" y="5805264"/>
                <a:ext cx="2557239" cy="461665"/>
              </a:xfrm>
              <a:prstGeom prst="rect">
                <a:avLst/>
              </a:prstGeom>
              <a:blipFill rotWithShape="1">
                <a:blip r:embed="rId16"/>
                <a:stretch>
                  <a:fillRect b="-197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云形标注 47">
            <a:extLst>
              <a:ext uri="{FF2B5EF4-FFF2-40B4-BE49-F238E27FC236}">
                <a16:creationId xmlns="" xmlns:a16="http://schemas.microsoft.com/office/drawing/2014/main" id="{980B7583-27AC-4413-A365-DF88B19D369E}"/>
              </a:ext>
            </a:extLst>
          </p:cNvPr>
          <p:cNvSpPr/>
          <p:nvPr/>
        </p:nvSpPr>
        <p:spPr>
          <a:xfrm>
            <a:off x="2780960" y="3660454"/>
            <a:ext cx="1935056" cy="504056"/>
          </a:xfrm>
          <a:prstGeom prst="cloudCallout">
            <a:avLst>
              <a:gd name="adj1" fmla="val -41566"/>
              <a:gd name="adj2" fmla="val 104419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</a:rPr>
              <a:t>Step</a:t>
            </a:r>
            <a:r>
              <a:rPr lang="zh-CN" altLang="en-US" sz="2000" dirty="0">
                <a:solidFill>
                  <a:schemeClr val="tx1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</a:rPr>
              <a:t>函数</a:t>
            </a:r>
          </a:p>
        </p:txBody>
      </p:sp>
    </p:spTree>
    <p:extLst>
      <p:ext uri="{BB962C8B-B14F-4D97-AF65-F5344CB8AC3E}">
        <p14:creationId xmlns:p14="http://schemas.microsoft.com/office/powerpoint/2010/main" val="3719163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1150938" y="214313"/>
            <a:ext cx="7453510" cy="1462087"/>
          </a:xfrm>
        </p:spPr>
        <p:txBody>
          <a:bodyPr/>
          <a:lstStyle/>
          <a:p>
            <a:r>
              <a:rPr lang="zh-CN" altLang="en-US" sz="3200" kern="1200" dirty="0">
                <a:solidFill>
                  <a:srgbClr val="000000"/>
                </a:solidFill>
                <a:latin typeface="Tahoma" pitchFamily="34" charset="0"/>
                <a:ea typeface="方正启体简体" pitchFamily="65" charset="-122"/>
                <a:cs typeface="+mn-cs"/>
              </a:rPr>
              <a:t>线性回归、</a:t>
            </a:r>
            <a:r>
              <a:rPr lang="en-US" altLang="zh-CN" sz="3200" kern="1200" dirty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  <a:cs typeface="+mn-cs"/>
              </a:rPr>
              <a:t>Logistic</a:t>
            </a:r>
            <a:r>
              <a:rPr lang="zh-CN" altLang="en-US" sz="3200" kern="1200" dirty="0">
                <a:solidFill>
                  <a:srgbClr val="000000"/>
                </a:solidFill>
                <a:latin typeface="Tahoma" pitchFamily="34" charset="0"/>
                <a:ea typeface="方正启体简体" pitchFamily="65" charset="-122"/>
                <a:cs typeface="+mn-cs"/>
              </a:rPr>
              <a:t>回归、</a:t>
            </a:r>
            <a:r>
              <a:rPr lang="en-US" altLang="zh-CN" sz="3200" kern="1200" dirty="0" err="1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  <a:cs typeface="+mn-cs"/>
              </a:rPr>
              <a:t>Softmax</a:t>
            </a:r>
            <a:r>
              <a:rPr lang="zh-CN" altLang="en-US" sz="3200" kern="1200" dirty="0">
                <a:solidFill>
                  <a:srgbClr val="000000"/>
                </a:solidFill>
                <a:latin typeface="Tahoma" pitchFamily="34" charset="0"/>
                <a:ea typeface="方正启体简体" pitchFamily="65" charset="-122"/>
                <a:cs typeface="+mn-cs"/>
              </a:rPr>
              <a:t>回归</a:t>
            </a:r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123AF2E-258E-4A0B-8B09-315CA70F42CF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3</a:t>
            </a:fld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1AFB0B4-1401-4B5C-AE86-57984FFDBADA}" type="datetime11">
              <a:rPr lang="zh-CN" altLang="en-US" smtClean="0">
                <a:solidFill>
                  <a:srgbClr val="000000"/>
                </a:solidFill>
              </a:rPr>
              <a:t>20:01:52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object 4"/>
          <p:cNvSpPr/>
          <p:nvPr/>
        </p:nvSpPr>
        <p:spPr>
          <a:xfrm>
            <a:off x="3969205" y="1988780"/>
            <a:ext cx="4491227" cy="215950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5"/>
          <p:cNvSpPr/>
          <p:nvPr/>
        </p:nvSpPr>
        <p:spPr>
          <a:xfrm>
            <a:off x="3882336" y="4149812"/>
            <a:ext cx="4578096" cy="21595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3"/>
          <p:cNvSpPr txBox="1"/>
          <p:nvPr/>
        </p:nvSpPr>
        <p:spPr>
          <a:xfrm>
            <a:off x="199921" y="2746022"/>
            <a:ext cx="3651999" cy="2555186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481965" indent="-469265">
              <a:lnSpc>
                <a:spcPct val="100000"/>
              </a:lnSpc>
              <a:spcBef>
                <a:spcPts val="484"/>
              </a:spcBef>
              <a:buFont typeface="Arial" panose="020B0604020202020204" pitchFamily="34" charset="0"/>
              <a:buChar char="•"/>
              <a:tabLst>
                <a:tab pos="482600" algn="l"/>
              </a:tabLst>
            </a:pPr>
            <a:r>
              <a:rPr sz="3000" dirty="0" err="1">
                <a:latin typeface="田氏保钓体简" panose="02010800040101010101" pitchFamily="2" charset="-122"/>
                <a:ea typeface="田氏保钓体简" panose="02010800040101010101" pitchFamily="2" charset="-122"/>
                <a:cs typeface="PMingLiU"/>
              </a:rPr>
              <a:t>紫色：</a:t>
            </a:r>
            <a:r>
              <a:rPr sz="2600" dirty="0" err="1">
                <a:latin typeface="田氏保钓体简" panose="02010800040101010101" pitchFamily="2" charset="-122"/>
                <a:ea typeface="田氏保钓体简" panose="02010800040101010101" pitchFamily="2" charset="-122"/>
                <a:cs typeface="PMingLiU"/>
              </a:rPr>
              <a:t>线性回归</a:t>
            </a:r>
            <a:endParaRPr sz="2600" dirty="0">
              <a:latin typeface="田氏保钓体简" panose="02010800040101010101" pitchFamily="2" charset="-122"/>
              <a:ea typeface="田氏保钓体简" panose="02010800040101010101" pitchFamily="2" charset="-122"/>
              <a:cs typeface="PMingLiU"/>
            </a:endParaRPr>
          </a:p>
          <a:p>
            <a:pPr marL="481965" indent="-469265">
              <a:lnSpc>
                <a:spcPct val="100000"/>
              </a:lnSpc>
              <a:spcBef>
                <a:spcPts val="334"/>
              </a:spcBef>
              <a:buFont typeface="Arial" panose="020B0604020202020204" pitchFamily="34" charset="0"/>
              <a:buChar char="•"/>
              <a:tabLst>
                <a:tab pos="482600" algn="l"/>
              </a:tabLst>
            </a:pPr>
            <a:r>
              <a:rPr sz="3000" spc="-5" dirty="0" err="1">
                <a:latin typeface="田氏保钓体简" panose="02010800040101010101" pitchFamily="2" charset="-122"/>
                <a:ea typeface="田氏保钓体简" panose="02010800040101010101" pitchFamily="2" charset="-122"/>
                <a:cs typeface="PMingLiU"/>
              </a:rPr>
              <a:t>绿色：</a:t>
            </a:r>
            <a:r>
              <a:rPr sz="2600" spc="-5" dirty="0" err="1">
                <a:latin typeface="田氏保钓体简" panose="02010800040101010101" pitchFamily="2" charset="-122"/>
                <a:ea typeface="田氏保钓体简" panose="02010800040101010101" pitchFamily="2" charset="-122"/>
                <a:cs typeface="Times New Roman"/>
              </a:rPr>
              <a:t>Logistic</a:t>
            </a:r>
            <a:r>
              <a:rPr sz="2600" dirty="0" err="1">
                <a:latin typeface="田氏保钓体简" panose="02010800040101010101" pitchFamily="2" charset="-122"/>
                <a:ea typeface="田氏保钓体简" panose="02010800040101010101" pitchFamily="2" charset="-122"/>
                <a:cs typeface="PMingLiU"/>
              </a:rPr>
              <a:t>回归</a:t>
            </a:r>
            <a:endParaRPr sz="2600" dirty="0">
              <a:latin typeface="田氏保钓体简" panose="02010800040101010101" pitchFamily="2" charset="-122"/>
              <a:ea typeface="田氏保钓体简" panose="02010800040101010101" pitchFamily="2" charset="-122"/>
              <a:cs typeface="PMingLiU"/>
            </a:endParaRPr>
          </a:p>
          <a:p>
            <a:pPr marL="1028700" lvl="1" indent="-571500">
              <a:lnSpc>
                <a:spcPct val="100000"/>
              </a:lnSpc>
              <a:spcBef>
                <a:spcPts val="40"/>
              </a:spcBef>
              <a:buFont typeface="Arial" panose="020B0604020202020204" pitchFamily="34" charset="0"/>
              <a:buChar char="•"/>
            </a:pPr>
            <a:endParaRPr sz="3700" dirty="0">
              <a:latin typeface="田氏保钓体简" panose="02010800040101010101" pitchFamily="2" charset="-122"/>
              <a:ea typeface="田氏保钓体简" panose="02010800040101010101" pitchFamily="2" charset="-122"/>
              <a:cs typeface="Times New Roman"/>
            </a:endParaRPr>
          </a:p>
          <a:p>
            <a:pPr marL="481965" indent="-469265">
              <a:lnSpc>
                <a:spcPct val="100000"/>
              </a:lnSpc>
              <a:buFont typeface="Arial" panose="020B0604020202020204" pitchFamily="34" charset="0"/>
              <a:buChar char="•"/>
              <a:tabLst>
                <a:tab pos="482600" algn="l"/>
              </a:tabLst>
            </a:pPr>
            <a:r>
              <a:rPr sz="3000" dirty="0" err="1">
                <a:latin typeface="田氏保钓体简" panose="02010800040101010101" pitchFamily="2" charset="-122"/>
                <a:ea typeface="田氏保钓体简" panose="02010800040101010101" pitchFamily="2" charset="-122"/>
                <a:cs typeface="PMingLiU"/>
              </a:rPr>
              <a:t>左侧：</a:t>
            </a:r>
            <a:r>
              <a:rPr sz="2600" dirty="0" err="1">
                <a:latin typeface="田氏保钓体简" panose="02010800040101010101" pitchFamily="2" charset="-122"/>
                <a:ea typeface="田氏保钓体简" panose="02010800040101010101" pitchFamily="2" charset="-122"/>
                <a:cs typeface="PMingLiU"/>
              </a:rPr>
              <a:t>线性回归</a:t>
            </a:r>
            <a:endParaRPr sz="2600" dirty="0">
              <a:latin typeface="田氏保钓体简" panose="02010800040101010101" pitchFamily="2" charset="-122"/>
              <a:ea typeface="田氏保钓体简" panose="02010800040101010101" pitchFamily="2" charset="-122"/>
              <a:cs typeface="PMingLiU"/>
            </a:endParaRPr>
          </a:p>
          <a:p>
            <a:pPr marL="481965" indent="-469265">
              <a:lnSpc>
                <a:spcPct val="100000"/>
              </a:lnSpc>
              <a:spcBef>
                <a:spcPts val="330"/>
              </a:spcBef>
              <a:buFont typeface="Arial" panose="020B0604020202020204" pitchFamily="34" charset="0"/>
              <a:buChar char="•"/>
              <a:tabLst>
                <a:tab pos="482600" algn="l"/>
              </a:tabLst>
            </a:pPr>
            <a:r>
              <a:rPr sz="3000" spc="-5" dirty="0" err="1">
                <a:latin typeface="田氏保钓体简" panose="02010800040101010101" pitchFamily="2" charset="-122"/>
                <a:ea typeface="田氏保钓体简" panose="02010800040101010101" pitchFamily="2" charset="-122"/>
                <a:cs typeface="PMingLiU"/>
              </a:rPr>
              <a:t>右侧：</a:t>
            </a:r>
            <a:r>
              <a:rPr sz="2600" spc="-5" dirty="0" err="1">
                <a:latin typeface="田氏保钓体简" panose="02010800040101010101" pitchFamily="2" charset="-122"/>
                <a:ea typeface="田氏保钓体简" panose="02010800040101010101" pitchFamily="2" charset="-122"/>
                <a:cs typeface="Times New Roman"/>
              </a:rPr>
              <a:t>Softmax</a:t>
            </a:r>
            <a:r>
              <a:rPr sz="2600" dirty="0" err="1">
                <a:latin typeface="田氏保钓体简" panose="02010800040101010101" pitchFamily="2" charset="-122"/>
                <a:ea typeface="田氏保钓体简" panose="02010800040101010101" pitchFamily="2" charset="-122"/>
                <a:cs typeface="PMingLiU"/>
              </a:rPr>
              <a:t>回归</a:t>
            </a:r>
            <a:endParaRPr sz="2600" dirty="0">
              <a:latin typeface="田氏保钓体简" panose="02010800040101010101" pitchFamily="2" charset="-122"/>
              <a:ea typeface="田氏保钓体简" panose="02010800040101010101" pitchFamily="2" charset="-122"/>
              <a:cs typeface="PMingLiU"/>
            </a:endParaRPr>
          </a:p>
        </p:txBody>
      </p:sp>
    </p:spTree>
    <p:extLst>
      <p:ext uri="{BB962C8B-B14F-4D97-AF65-F5344CB8AC3E}">
        <p14:creationId xmlns:p14="http://schemas.microsoft.com/office/powerpoint/2010/main" val="3428387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kern="1200" dirty="0">
                <a:solidFill>
                  <a:srgbClr val="000000"/>
                </a:solidFill>
                <a:latin typeface="Tahoma" pitchFamily="34" charset="0"/>
                <a:ea typeface="方正启体简体" pitchFamily="65" charset="-122"/>
                <a:cs typeface="+mn-cs"/>
              </a:rPr>
              <a:t>感知机</a:t>
            </a:r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123AF2E-258E-4A0B-8B09-315CA70F42CF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30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1AFB0B4-1401-4B5C-AE86-57984FFDBADA}" type="datetime11">
              <a:rPr lang="zh-CN" altLang="en-US" smtClean="0">
                <a:solidFill>
                  <a:srgbClr val="000000"/>
                </a:solidFill>
              </a:rPr>
              <a:t>20:02:06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AutoShape 2" descr="https://timgsa.baidu.com/timg?image&amp;quality=80&amp;size=b9999_10000&amp;sec=1512900319922&amp;di=a8b624417e3ad5024548a680ffa19178&amp;imgtype=0&amp;src=http%3A%2F%2Fsjczsw.fhedu.cn%2Fhtmledit%2Fuploadfile%2F6614E034-EA15-428F-8792-40A9F84E8BD0%2F20110921%2F20110921084756001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827584" y="2492896"/>
                <a:ext cx="22219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/>
                        </a:rPr>
                        <m:t>,</m:t>
                      </m:r>
                      <m:sSub>
                        <m:sSubPr>
                          <m:ctrlPr>
                            <a:rPr lang="en-US" altLang="zh-CN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US" altLang="zh-CN" sz="2400" i="1" smtClean="0">
                          <a:latin typeface="Cambria Math"/>
                          <a:ea typeface="Cambria Math"/>
                        </a:rPr>
                        <m:t>∈</m:t>
                      </m:r>
                      <m:r>
                        <a:rPr lang="en-US" altLang="zh-CN" sz="2400" b="0" i="1" smtClean="0">
                          <a:latin typeface="Cambria Math"/>
                          <a:ea typeface="Cambria Math"/>
                        </a:rPr>
                        <m:t>{0,1}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584" y="2492896"/>
                <a:ext cx="2221961" cy="461665"/>
              </a:xfrm>
              <a:prstGeom prst="rect">
                <a:avLst/>
              </a:prstGeom>
              <a:blipFill rotWithShape="1">
                <a:blip r:embed="rId2"/>
                <a:stretch>
                  <a:fillRect b="-197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899592" y="2996952"/>
                <a:ext cx="22219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/>
                            </a:rPr>
                            <m:t>𝑦</m:t>
                          </m:r>
                          <m:r>
                            <a:rPr lang="en-US" altLang="zh-CN" sz="2400" b="0" i="1" smtClean="0">
                              <a:latin typeface="Cambria Math"/>
                            </a:rPr>
                            <m:t>=</m:t>
                          </m:r>
                          <m:r>
                            <a:rPr lang="en-US" altLang="zh-CN" sz="2400" b="0" i="1" smtClean="0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zh-CN" sz="2400" b="0" i="0" smtClean="0">
                          <a:latin typeface="Cambria Math"/>
                        </a:rPr>
                        <m:t>OR</m:t>
                      </m:r>
                      <m:r>
                        <a:rPr lang="en-US" altLang="zh-CN" sz="2400" b="0" i="1" smtClean="0">
                          <a:latin typeface="Cambria Math"/>
                        </a:rPr>
                        <m:t> </m:t>
                      </m:r>
                      <m:sSub>
                        <m:sSubPr>
                          <m:ctrlPr>
                            <a:rPr lang="en-US" altLang="zh-CN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592" y="2996952"/>
                <a:ext cx="2221961" cy="461665"/>
              </a:xfrm>
              <a:prstGeom prst="rect">
                <a:avLst/>
              </a:prstGeom>
              <a:blipFill rotWithShape="1">
                <a:blip r:embed="rId3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object 4"/>
          <p:cNvSpPr txBox="1"/>
          <p:nvPr/>
        </p:nvSpPr>
        <p:spPr>
          <a:xfrm>
            <a:off x="986780" y="1916832"/>
            <a:ext cx="43053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 err="1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神经元完成『逻辑</a:t>
            </a:r>
            <a:r>
              <a:rPr lang="zh-CN" altLang="en-US" sz="28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或</a:t>
            </a:r>
            <a:r>
              <a:rPr sz="28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』</a:t>
            </a:r>
          </a:p>
        </p:txBody>
      </p:sp>
      <p:grpSp>
        <p:nvGrpSpPr>
          <p:cNvPr id="43" name="组合 42"/>
          <p:cNvGrpSpPr/>
          <p:nvPr/>
        </p:nvGrpSpPr>
        <p:grpSpPr>
          <a:xfrm>
            <a:off x="5004048" y="1772816"/>
            <a:ext cx="3024336" cy="2520280"/>
            <a:chOff x="5076817" y="2564904"/>
            <a:chExt cx="3024336" cy="2520280"/>
          </a:xfrm>
        </p:grpSpPr>
        <p:grpSp>
          <p:nvGrpSpPr>
            <p:cNvPr id="28" name="组合 27"/>
            <p:cNvGrpSpPr/>
            <p:nvPr/>
          </p:nvGrpSpPr>
          <p:grpSpPr>
            <a:xfrm>
              <a:off x="5428218" y="2564904"/>
              <a:ext cx="2672935" cy="2261865"/>
              <a:chOff x="603524" y="1772816"/>
              <a:chExt cx="2672935" cy="2261865"/>
            </a:xfrm>
          </p:grpSpPr>
          <p:grpSp>
            <p:nvGrpSpPr>
              <p:cNvPr id="29" name="组合 28"/>
              <p:cNvGrpSpPr/>
              <p:nvPr/>
            </p:nvGrpSpPr>
            <p:grpSpPr>
              <a:xfrm>
                <a:off x="603524" y="1772816"/>
                <a:ext cx="2672935" cy="2261865"/>
                <a:chOff x="1395612" y="2175247"/>
                <a:chExt cx="2672935" cy="2261865"/>
              </a:xfrm>
            </p:grpSpPr>
            <p:grpSp>
              <p:nvGrpSpPr>
                <p:cNvPr id="32" name="组合 31"/>
                <p:cNvGrpSpPr/>
                <p:nvPr/>
              </p:nvGrpSpPr>
              <p:grpSpPr>
                <a:xfrm>
                  <a:off x="1395612" y="2175247"/>
                  <a:ext cx="2672935" cy="2261865"/>
                  <a:chOff x="963722" y="2052464"/>
                  <a:chExt cx="2672935" cy="2261865"/>
                </a:xfrm>
              </p:grpSpPr>
              <p:cxnSp>
                <p:nvCxnSpPr>
                  <p:cNvPr id="34" name="直接箭头连接符 33"/>
                  <p:cNvCxnSpPr/>
                  <p:nvPr/>
                </p:nvCxnSpPr>
                <p:spPr>
                  <a:xfrm>
                    <a:off x="1043608" y="4140696"/>
                    <a:ext cx="2088232" cy="0"/>
                  </a:xfrm>
                  <a:prstGeom prst="straightConnector1">
                    <a:avLst/>
                  </a:prstGeom>
                  <a:ln w="19050">
                    <a:tailEnd type="arrow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" name="直接箭头连接符 34"/>
                  <p:cNvCxnSpPr/>
                  <p:nvPr/>
                </p:nvCxnSpPr>
                <p:spPr>
                  <a:xfrm flipV="1">
                    <a:off x="1196008" y="2484512"/>
                    <a:ext cx="0" cy="1808584"/>
                  </a:xfrm>
                  <a:prstGeom prst="straightConnector1">
                    <a:avLst/>
                  </a:prstGeom>
                  <a:ln w="19050">
                    <a:tailEnd type="arrow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6" name="椭圆 35"/>
                  <p:cNvSpPr/>
                  <p:nvPr/>
                </p:nvSpPr>
                <p:spPr>
                  <a:xfrm>
                    <a:off x="1092639" y="3132584"/>
                    <a:ext cx="175828" cy="175828"/>
                  </a:xfrm>
                  <a:prstGeom prst="ellipse">
                    <a:avLst/>
                  </a:prstGeom>
                  <a:solidFill>
                    <a:schemeClr val="tx2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7" name="TextBox 36"/>
                      <p:cNvSpPr txBox="1"/>
                      <p:nvPr/>
                    </p:nvSpPr>
                    <p:spPr>
                      <a:xfrm>
                        <a:off x="3059832" y="3852664"/>
                        <a:ext cx="576825" cy="46166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sz="240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zh-CN" altLang="en-US" sz="2400" dirty="0"/>
                      </a:p>
                    </p:txBody>
                  </p:sp>
                </mc:Choice>
                <mc:Fallback xmlns="">
                  <p:sp>
                    <p:nvSpPr>
                      <p:cNvPr id="37" name="TextBox 36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3059832" y="3852664"/>
                        <a:ext cx="576825" cy="461665"/>
                      </a:xfrm>
                      <a:prstGeom prst="rect">
                        <a:avLst/>
                      </a:prstGeom>
                      <a:blipFill rotWithShape="1">
                        <a:blip r:embed="rId4"/>
                        <a:stretch>
                          <a:fillRect b="-2632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zh-CN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8" name="TextBox 37"/>
                      <p:cNvSpPr txBox="1"/>
                      <p:nvPr/>
                    </p:nvSpPr>
                    <p:spPr>
                      <a:xfrm>
                        <a:off x="963722" y="2052464"/>
                        <a:ext cx="583942" cy="46166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sz="240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zh-CN" altLang="en-US" sz="2400" dirty="0"/>
                      </a:p>
                    </p:txBody>
                  </p:sp>
                </mc:Choice>
                <mc:Fallback xmlns="">
                  <p:sp>
                    <p:nvSpPr>
                      <p:cNvPr id="38" name="TextBox 37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963722" y="2052464"/>
                        <a:ext cx="583942" cy="461665"/>
                      </a:xfrm>
                      <a:prstGeom prst="rect">
                        <a:avLst/>
                      </a:prstGeom>
                      <a:blipFill rotWithShape="1">
                        <a:blip r:embed="rId5"/>
                        <a:stretch>
                          <a:fillRect b="-2632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zh-CN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sp>
              <p:nvSpPr>
                <p:cNvPr id="33" name="椭圆 32"/>
                <p:cNvSpPr/>
                <p:nvPr/>
              </p:nvSpPr>
              <p:spPr>
                <a:xfrm>
                  <a:off x="2523806" y="3255367"/>
                  <a:ext cx="175828" cy="175828"/>
                </a:xfrm>
                <a:prstGeom prst="ellips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30" name="椭圆 29"/>
              <p:cNvSpPr/>
              <p:nvPr/>
            </p:nvSpPr>
            <p:spPr>
              <a:xfrm>
                <a:off x="747896" y="3778340"/>
                <a:ext cx="175828" cy="175828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" name="椭圆 30"/>
              <p:cNvSpPr/>
              <p:nvPr/>
            </p:nvSpPr>
            <p:spPr>
              <a:xfrm>
                <a:off x="1731718" y="3773134"/>
                <a:ext cx="175828" cy="175828"/>
              </a:xfrm>
              <a:prstGeom prst="ellips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39" name="直接连接符 38"/>
            <p:cNvCxnSpPr/>
            <p:nvPr/>
          </p:nvCxnSpPr>
          <p:spPr>
            <a:xfrm>
              <a:off x="5076817" y="3617650"/>
              <a:ext cx="1607914" cy="1467534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矩形 39"/>
                <p:cNvSpPr/>
                <p:nvPr/>
              </p:nvSpPr>
              <p:spPr>
                <a:xfrm>
                  <a:off x="5339086" y="4643844"/>
                  <a:ext cx="385042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i="1">
                            <a:latin typeface="Cambria Math"/>
                            <a:ea typeface="Cambria Math"/>
                          </a:rPr>
                          <m:t>0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0" name="矩形 3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39086" y="4643844"/>
                  <a:ext cx="385042" cy="369332"/>
                </a:xfrm>
                <a:prstGeom prst="rect">
                  <a:avLst/>
                </a:prstGeom>
                <a:blipFill rotWithShape="1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矩形 40"/>
                <p:cNvSpPr/>
                <p:nvPr/>
              </p:nvSpPr>
              <p:spPr>
                <a:xfrm>
                  <a:off x="6477061" y="4653136"/>
                  <a:ext cx="385042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/>
                          </a:rPr>
                          <m:t>1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1" name="矩形 4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77061" y="4653136"/>
                  <a:ext cx="385042" cy="369332"/>
                </a:xfrm>
                <a:prstGeom prst="rect">
                  <a:avLst/>
                </a:prstGeom>
                <a:blipFill rotWithShape="1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矩形 41"/>
                <p:cNvSpPr/>
                <p:nvPr/>
              </p:nvSpPr>
              <p:spPr>
                <a:xfrm>
                  <a:off x="5267078" y="3563724"/>
                  <a:ext cx="385042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/>
                          </a:rPr>
                          <m:t>1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2" name="矩形 4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67078" y="3563724"/>
                  <a:ext cx="385042" cy="369332"/>
                </a:xfrm>
                <a:prstGeom prst="rect">
                  <a:avLst/>
                </a:prstGeom>
                <a:blipFill rotWithShape="1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4" name="表格 4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99630668"/>
                  </p:ext>
                </p:extLst>
              </p:nvPr>
            </p:nvGraphicFramePr>
            <p:xfrm>
              <a:off x="4633722" y="4500118"/>
              <a:ext cx="3826710" cy="188121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275570">
                      <a:extLst>
                        <a:ext uri="{9D8B030D-6E8A-4147-A177-3AD203B41FA5}">
                          <a16:colId xmlns="" xmlns:a16="http://schemas.microsoft.com/office/drawing/2014/main" val="20000"/>
                        </a:ext>
                      </a:extLst>
                    </a:gridCol>
                    <a:gridCol w="1275570">
                      <a:extLst>
                        <a:ext uri="{9D8B030D-6E8A-4147-A177-3AD203B41FA5}">
                          <a16:colId xmlns="" xmlns:a16="http://schemas.microsoft.com/office/drawing/2014/main" val="20001"/>
                        </a:ext>
                      </a:extLst>
                    </a:gridCol>
                    <a:gridCol w="1275570">
                      <a:extLst>
                        <a:ext uri="{9D8B030D-6E8A-4147-A177-3AD203B41FA5}">
                          <a16:colId xmlns="" xmlns:a16="http://schemas.microsoft.com/office/drawing/2014/main" val="20002"/>
                        </a:ext>
                      </a:extLst>
                    </a:gridCol>
                  </a:tblGrid>
                  <a:tr h="28973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00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b="0" i="1" smtClean="0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2000" b="0" i="1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000" dirty="0">
                            <a:latin typeface="+mn-lt"/>
                            <a:ea typeface="田氏保钓体简" panose="02010800040101010101" pitchFamily="2" charset="-122"/>
                          </a:endParaRPr>
                        </a:p>
                      </a:txBody>
                      <a:tcPr marL="71442" marR="71442" marT="35721" marB="35721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00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b="0" i="1" smtClean="0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2000" b="0" i="1" smtClean="0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000" dirty="0">
                            <a:latin typeface="+mn-lt"/>
                            <a:ea typeface="田氏保钓体简" panose="02010800040101010101" pitchFamily="2" charset="-122"/>
                          </a:endParaRPr>
                        </a:p>
                      </a:txBody>
                      <a:tcPr marL="71442" marR="71442" marT="35721" marB="3572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0" i="1" smtClean="0">
                                    <a:latin typeface="Cambria Math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zh-CN" altLang="en-US" sz="2000" dirty="0">
                            <a:latin typeface="+mn-lt"/>
                            <a:ea typeface="田氏保钓体简" panose="02010800040101010101" pitchFamily="2" charset="-122"/>
                          </a:endParaRPr>
                        </a:p>
                      </a:txBody>
                      <a:tcPr marL="71442" marR="71442" marT="35721" marB="3572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10000"/>
                      </a:ext>
                    </a:extLst>
                  </a:tr>
                  <a:tr h="28973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latin typeface="+mn-lt"/>
                              <a:ea typeface="田氏保钓体简" panose="02010800040101010101" pitchFamily="2" charset="-122"/>
                            </a:rPr>
                            <a:t>0</a:t>
                          </a:r>
                          <a:endParaRPr lang="zh-CN" altLang="en-US" sz="2000" dirty="0">
                            <a:latin typeface="+mn-lt"/>
                            <a:ea typeface="田氏保钓体简" panose="02010800040101010101" pitchFamily="2" charset="-122"/>
                          </a:endParaRPr>
                        </a:p>
                      </a:txBody>
                      <a:tcPr marL="71442" marR="71442" marT="35721" marB="35721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latin typeface="+mn-lt"/>
                              <a:ea typeface="田氏保钓体简" panose="02010800040101010101" pitchFamily="2" charset="-122"/>
                            </a:rPr>
                            <a:t>0</a:t>
                          </a:r>
                          <a:endParaRPr lang="zh-CN" altLang="en-US" sz="2000" dirty="0">
                            <a:latin typeface="+mn-lt"/>
                            <a:ea typeface="田氏保钓体简" panose="02010800040101010101" pitchFamily="2" charset="-122"/>
                          </a:endParaRPr>
                        </a:p>
                      </a:txBody>
                      <a:tcPr marL="71442" marR="71442" marT="35721" marB="3572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latin typeface="+mn-lt"/>
                              <a:ea typeface="田氏保钓体简" panose="02010800040101010101" pitchFamily="2" charset="-122"/>
                            </a:rPr>
                            <a:t>0</a:t>
                          </a:r>
                          <a:endParaRPr lang="zh-CN" altLang="en-US" sz="2000" dirty="0">
                            <a:latin typeface="+mn-lt"/>
                            <a:ea typeface="田氏保钓体简" panose="02010800040101010101" pitchFamily="2" charset="-122"/>
                          </a:endParaRPr>
                        </a:p>
                      </a:txBody>
                      <a:tcPr marL="71442" marR="71442" marT="35721" marB="3572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10001"/>
                      </a:ext>
                    </a:extLst>
                  </a:tr>
                  <a:tr h="28973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latin typeface="+mn-lt"/>
                              <a:ea typeface="田氏保钓体简" panose="02010800040101010101" pitchFamily="2" charset="-122"/>
                            </a:rPr>
                            <a:t>0</a:t>
                          </a:r>
                          <a:endParaRPr lang="zh-CN" altLang="en-US" sz="2000" dirty="0">
                            <a:latin typeface="+mn-lt"/>
                            <a:ea typeface="田氏保钓体简" panose="02010800040101010101" pitchFamily="2" charset="-122"/>
                          </a:endParaRPr>
                        </a:p>
                      </a:txBody>
                      <a:tcPr marL="71442" marR="71442" marT="35721" marB="35721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latin typeface="+mn-lt"/>
                              <a:ea typeface="田氏保钓体简" panose="02010800040101010101" pitchFamily="2" charset="-122"/>
                            </a:rPr>
                            <a:t>1</a:t>
                          </a:r>
                          <a:endParaRPr lang="zh-CN" altLang="en-US" sz="2000" dirty="0">
                            <a:latin typeface="+mn-lt"/>
                            <a:ea typeface="田氏保钓体简" panose="02010800040101010101" pitchFamily="2" charset="-122"/>
                          </a:endParaRPr>
                        </a:p>
                      </a:txBody>
                      <a:tcPr marL="71442" marR="71442" marT="35721" marB="3572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latin typeface="+mn-lt"/>
                              <a:ea typeface="田氏保钓体简" panose="02010800040101010101" pitchFamily="2" charset="-122"/>
                            </a:rPr>
                            <a:t>1</a:t>
                          </a:r>
                          <a:endParaRPr lang="zh-CN" altLang="en-US" sz="2000" dirty="0">
                            <a:latin typeface="+mn-lt"/>
                            <a:ea typeface="田氏保钓体简" panose="02010800040101010101" pitchFamily="2" charset="-122"/>
                          </a:endParaRPr>
                        </a:p>
                      </a:txBody>
                      <a:tcPr marL="71442" marR="71442" marT="35721" marB="3572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10002"/>
                      </a:ext>
                    </a:extLst>
                  </a:tr>
                  <a:tr h="28973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latin typeface="+mn-lt"/>
                              <a:ea typeface="田氏保钓体简" panose="02010800040101010101" pitchFamily="2" charset="-122"/>
                            </a:rPr>
                            <a:t>1</a:t>
                          </a:r>
                          <a:endParaRPr lang="zh-CN" altLang="en-US" sz="2000" dirty="0">
                            <a:latin typeface="+mn-lt"/>
                            <a:ea typeface="田氏保钓体简" panose="02010800040101010101" pitchFamily="2" charset="-122"/>
                          </a:endParaRPr>
                        </a:p>
                      </a:txBody>
                      <a:tcPr marL="71442" marR="71442" marT="35721" marB="35721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latin typeface="+mn-lt"/>
                              <a:ea typeface="田氏保钓体简" panose="02010800040101010101" pitchFamily="2" charset="-122"/>
                            </a:rPr>
                            <a:t>0</a:t>
                          </a:r>
                          <a:endParaRPr lang="zh-CN" altLang="en-US" sz="2000" dirty="0">
                            <a:latin typeface="+mn-lt"/>
                            <a:ea typeface="田氏保钓体简" panose="02010800040101010101" pitchFamily="2" charset="-122"/>
                          </a:endParaRPr>
                        </a:p>
                      </a:txBody>
                      <a:tcPr marL="71442" marR="71442" marT="35721" marB="3572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latin typeface="+mn-lt"/>
                              <a:ea typeface="田氏保钓体简" panose="02010800040101010101" pitchFamily="2" charset="-122"/>
                            </a:rPr>
                            <a:t>1</a:t>
                          </a:r>
                          <a:endParaRPr lang="zh-CN" altLang="en-US" sz="2000" dirty="0">
                            <a:latin typeface="+mn-lt"/>
                            <a:ea typeface="田氏保钓体简" panose="02010800040101010101" pitchFamily="2" charset="-122"/>
                          </a:endParaRPr>
                        </a:p>
                      </a:txBody>
                      <a:tcPr marL="71442" marR="71442" marT="35721" marB="3572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10003"/>
                      </a:ext>
                    </a:extLst>
                  </a:tr>
                  <a:tr h="28973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latin typeface="+mn-lt"/>
                              <a:ea typeface="田氏保钓体简" panose="02010800040101010101" pitchFamily="2" charset="-122"/>
                            </a:rPr>
                            <a:t>1</a:t>
                          </a:r>
                          <a:endParaRPr lang="zh-CN" altLang="en-US" sz="2000" dirty="0">
                            <a:latin typeface="+mn-lt"/>
                            <a:ea typeface="田氏保钓体简" panose="02010800040101010101" pitchFamily="2" charset="-122"/>
                          </a:endParaRPr>
                        </a:p>
                      </a:txBody>
                      <a:tcPr marL="71442" marR="71442" marT="35721" marB="35721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latin typeface="+mn-lt"/>
                              <a:ea typeface="田氏保钓体简" panose="02010800040101010101" pitchFamily="2" charset="-122"/>
                            </a:rPr>
                            <a:t>1</a:t>
                          </a:r>
                          <a:endParaRPr lang="zh-CN" altLang="en-US" sz="2000" dirty="0">
                            <a:latin typeface="+mn-lt"/>
                            <a:ea typeface="田氏保钓体简" panose="02010800040101010101" pitchFamily="2" charset="-122"/>
                          </a:endParaRPr>
                        </a:p>
                      </a:txBody>
                      <a:tcPr marL="71442" marR="71442" marT="35721" marB="3572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latin typeface="+mn-lt"/>
                              <a:ea typeface="田氏保钓体简" panose="02010800040101010101" pitchFamily="2" charset="-122"/>
                            </a:rPr>
                            <a:t>1</a:t>
                          </a:r>
                          <a:endParaRPr lang="zh-CN" altLang="en-US" sz="2000" dirty="0">
                            <a:latin typeface="+mn-lt"/>
                            <a:ea typeface="田氏保钓体简" panose="02010800040101010101" pitchFamily="2" charset="-122"/>
                          </a:endParaRPr>
                        </a:p>
                      </a:txBody>
                      <a:tcPr marL="71442" marR="71442" marT="35721" marB="3572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4" name="表格 4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99630668"/>
                  </p:ext>
                </p:extLst>
              </p:nvPr>
            </p:nvGraphicFramePr>
            <p:xfrm>
              <a:off x="4633722" y="4500118"/>
              <a:ext cx="3826710" cy="188121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275570"/>
                    <a:gridCol w="1275570"/>
                    <a:gridCol w="1275570"/>
                  </a:tblGrid>
                  <a:tr h="376242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71442" marR="71442" marT="35721" marB="35721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9"/>
                          <a:stretch>
                            <a:fillRect r="-200478" b="-4290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71442" marR="71442" marT="35721" marB="3572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9"/>
                          <a:stretch>
                            <a:fillRect l="-99524" r="-99524" b="-4290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71442" marR="71442" marT="35721" marB="3572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9"/>
                          <a:stretch>
                            <a:fillRect l="-200478" b="-429032"/>
                          </a:stretch>
                        </a:blipFill>
                      </a:tcPr>
                    </a:tc>
                  </a:tr>
                  <a:tr h="37624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>
                              <a:latin typeface="+mn-lt"/>
                              <a:ea typeface="田氏保钓体简" panose="02010800040101010101" pitchFamily="2" charset="-122"/>
                            </a:rPr>
                            <a:t>0</a:t>
                          </a:r>
                          <a:endParaRPr lang="zh-CN" altLang="en-US" sz="2000" dirty="0">
                            <a:latin typeface="+mn-lt"/>
                            <a:ea typeface="田氏保钓体简" panose="02010800040101010101" pitchFamily="2" charset="-122"/>
                          </a:endParaRPr>
                        </a:p>
                      </a:txBody>
                      <a:tcPr marL="71442" marR="71442" marT="35721" marB="35721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>
                              <a:latin typeface="+mn-lt"/>
                              <a:ea typeface="田氏保钓体简" panose="02010800040101010101" pitchFamily="2" charset="-122"/>
                            </a:rPr>
                            <a:t>0</a:t>
                          </a:r>
                          <a:endParaRPr lang="zh-CN" altLang="en-US" sz="2000" dirty="0">
                            <a:latin typeface="+mn-lt"/>
                            <a:ea typeface="田氏保钓体简" panose="02010800040101010101" pitchFamily="2" charset="-122"/>
                          </a:endParaRPr>
                        </a:p>
                      </a:txBody>
                      <a:tcPr marL="71442" marR="71442" marT="35721" marB="3572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>
                              <a:latin typeface="+mn-lt"/>
                              <a:ea typeface="田氏保钓体简" panose="02010800040101010101" pitchFamily="2" charset="-122"/>
                            </a:rPr>
                            <a:t>0</a:t>
                          </a:r>
                          <a:endParaRPr lang="zh-CN" altLang="en-US" sz="2000" dirty="0">
                            <a:latin typeface="+mn-lt"/>
                            <a:ea typeface="田氏保钓体简" panose="02010800040101010101" pitchFamily="2" charset="-122"/>
                          </a:endParaRPr>
                        </a:p>
                      </a:txBody>
                      <a:tcPr marL="71442" marR="71442" marT="35721" marB="3572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7624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>
                              <a:latin typeface="+mn-lt"/>
                              <a:ea typeface="田氏保钓体简" panose="02010800040101010101" pitchFamily="2" charset="-122"/>
                            </a:rPr>
                            <a:t>0</a:t>
                          </a:r>
                          <a:endParaRPr lang="zh-CN" altLang="en-US" sz="2000" dirty="0">
                            <a:latin typeface="+mn-lt"/>
                            <a:ea typeface="田氏保钓体简" panose="02010800040101010101" pitchFamily="2" charset="-122"/>
                          </a:endParaRPr>
                        </a:p>
                      </a:txBody>
                      <a:tcPr marL="71442" marR="71442" marT="35721" marB="35721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>
                              <a:latin typeface="+mn-lt"/>
                              <a:ea typeface="田氏保钓体简" panose="02010800040101010101" pitchFamily="2" charset="-122"/>
                            </a:rPr>
                            <a:t>1</a:t>
                          </a:r>
                          <a:endParaRPr lang="zh-CN" altLang="en-US" sz="2000" dirty="0">
                            <a:latin typeface="+mn-lt"/>
                            <a:ea typeface="田氏保钓体简" panose="02010800040101010101" pitchFamily="2" charset="-122"/>
                          </a:endParaRPr>
                        </a:p>
                      </a:txBody>
                      <a:tcPr marL="71442" marR="71442" marT="35721" marB="3572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>
                              <a:latin typeface="+mn-lt"/>
                              <a:ea typeface="田氏保钓体简" panose="02010800040101010101" pitchFamily="2" charset="-122"/>
                            </a:rPr>
                            <a:t>1</a:t>
                          </a:r>
                          <a:endParaRPr lang="zh-CN" altLang="en-US" sz="2000" dirty="0">
                            <a:latin typeface="+mn-lt"/>
                            <a:ea typeface="田氏保钓体简" panose="02010800040101010101" pitchFamily="2" charset="-122"/>
                          </a:endParaRPr>
                        </a:p>
                      </a:txBody>
                      <a:tcPr marL="71442" marR="71442" marT="35721" marB="3572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7624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>
                              <a:latin typeface="+mn-lt"/>
                              <a:ea typeface="田氏保钓体简" panose="02010800040101010101" pitchFamily="2" charset="-122"/>
                            </a:rPr>
                            <a:t>1</a:t>
                          </a:r>
                          <a:endParaRPr lang="zh-CN" altLang="en-US" sz="2000" dirty="0">
                            <a:latin typeface="+mn-lt"/>
                            <a:ea typeface="田氏保钓体简" panose="02010800040101010101" pitchFamily="2" charset="-122"/>
                          </a:endParaRPr>
                        </a:p>
                      </a:txBody>
                      <a:tcPr marL="71442" marR="71442" marT="35721" marB="35721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>
                              <a:latin typeface="+mn-lt"/>
                              <a:ea typeface="田氏保钓体简" panose="02010800040101010101" pitchFamily="2" charset="-122"/>
                            </a:rPr>
                            <a:t>0</a:t>
                          </a:r>
                          <a:endParaRPr lang="zh-CN" altLang="en-US" sz="2000" dirty="0">
                            <a:latin typeface="+mn-lt"/>
                            <a:ea typeface="田氏保钓体简" panose="02010800040101010101" pitchFamily="2" charset="-122"/>
                          </a:endParaRPr>
                        </a:p>
                      </a:txBody>
                      <a:tcPr marL="71442" marR="71442" marT="35721" marB="3572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>
                              <a:latin typeface="+mn-lt"/>
                              <a:ea typeface="田氏保钓体简" panose="02010800040101010101" pitchFamily="2" charset="-122"/>
                            </a:rPr>
                            <a:t>1</a:t>
                          </a:r>
                          <a:endParaRPr lang="zh-CN" altLang="en-US" sz="2000" dirty="0">
                            <a:latin typeface="+mn-lt"/>
                            <a:ea typeface="田氏保钓体简" panose="02010800040101010101" pitchFamily="2" charset="-122"/>
                          </a:endParaRPr>
                        </a:p>
                      </a:txBody>
                      <a:tcPr marL="71442" marR="71442" marT="35721" marB="3572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7624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>
                              <a:latin typeface="+mn-lt"/>
                              <a:ea typeface="田氏保钓体简" panose="02010800040101010101" pitchFamily="2" charset="-122"/>
                            </a:rPr>
                            <a:t>1</a:t>
                          </a:r>
                          <a:endParaRPr lang="zh-CN" altLang="en-US" sz="2000" dirty="0">
                            <a:latin typeface="+mn-lt"/>
                            <a:ea typeface="田氏保钓体简" panose="02010800040101010101" pitchFamily="2" charset="-122"/>
                          </a:endParaRPr>
                        </a:p>
                      </a:txBody>
                      <a:tcPr marL="71442" marR="71442" marT="35721" marB="35721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>
                              <a:latin typeface="+mn-lt"/>
                              <a:ea typeface="田氏保钓体简" panose="02010800040101010101" pitchFamily="2" charset="-122"/>
                            </a:rPr>
                            <a:t>1</a:t>
                          </a:r>
                          <a:endParaRPr lang="zh-CN" altLang="en-US" sz="2000" dirty="0">
                            <a:latin typeface="+mn-lt"/>
                            <a:ea typeface="田氏保钓体简" panose="02010800040101010101" pitchFamily="2" charset="-122"/>
                          </a:endParaRPr>
                        </a:p>
                      </a:txBody>
                      <a:tcPr marL="71442" marR="71442" marT="35721" marB="3572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>
                              <a:latin typeface="+mn-lt"/>
                              <a:ea typeface="田氏保钓体简" panose="02010800040101010101" pitchFamily="2" charset="-122"/>
                            </a:rPr>
                            <a:t>1</a:t>
                          </a:r>
                          <a:endParaRPr lang="zh-CN" altLang="en-US" sz="2000" dirty="0">
                            <a:latin typeface="+mn-lt"/>
                            <a:ea typeface="田氏保钓体简" panose="02010800040101010101" pitchFamily="2" charset="-122"/>
                          </a:endParaRPr>
                        </a:p>
                      </a:txBody>
                      <a:tcPr marL="71442" marR="71442" marT="35721" marB="3572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</a:tbl>
              </a:graphicData>
            </a:graphic>
          </p:graphicFrame>
        </mc:Fallback>
      </mc:AlternateContent>
      <p:grpSp>
        <p:nvGrpSpPr>
          <p:cNvPr id="46" name="组合 45"/>
          <p:cNvGrpSpPr/>
          <p:nvPr/>
        </p:nvGrpSpPr>
        <p:grpSpPr>
          <a:xfrm>
            <a:off x="611560" y="3573016"/>
            <a:ext cx="3293768" cy="2592288"/>
            <a:chOff x="1331639" y="3861048"/>
            <a:chExt cx="3293768" cy="2592288"/>
          </a:xfrm>
        </p:grpSpPr>
        <p:grpSp>
          <p:nvGrpSpPr>
            <p:cNvPr id="8" name="组合 7"/>
            <p:cNvGrpSpPr/>
            <p:nvPr/>
          </p:nvGrpSpPr>
          <p:grpSpPr>
            <a:xfrm>
              <a:off x="1331639" y="3861048"/>
              <a:ext cx="2952329" cy="2592288"/>
              <a:chOff x="1547664" y="2780928"/>
              <a:chExt cx="3444384" cy="3024336"/>
            </a:xfrm>
          </p:grpSpPr>
          <p:sp>
            <p:nvSpPr>
              <p:cNvPr id="12" name="椭圆 11"/>
              <p:cNvSpPr/>
              <p:nvPr/>
            </p:nvSpPr>
            <p:spPr>
              <a:xfrm>
                <a:off x="1547664" y="2780928"/>
                <a:ext cx="792088" cy="792088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1</a:t>
                </a:r>
                <a:endParaRPr lang="zh-CN" alt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椭圆 12"/>
                  <p:cNvSpPr/>
                  <p:nvPr/>
                </p:nvSpPr>
                <p:spPr>
                  <a:xfrm>
                    <a:off x="1547664" y="3897052"/>
                    <a:ext cx="792088" cy="792088"/>
                  </a:xfrm>
                  <a:prstGeom prst="ellipse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280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sz="2800" b="0" i="1" smtClean="0">
                                  <a:latin typeface="Cambria Math"/>
                                </a:rPr>
                                <m:t>  </m:t>
                              </m:r>
                              <m:r>
                                <a:rPr lang="en-US" altLang="zh-CN" sz="2800" b="0" i="1" smtClean="0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sz="2800" dirty="0"/>
                  </a:p>
                </p:txBody>
              </p:sp>
            </mc:Choice>
            <mc:Fallback xmlns="">
              <p:sp>
                <p:nvSpPr>
                  <p:cNvPr id="13" name="椭圆 12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47664" y="3897052"/>
                    <a:ext cx="792088" cy="792088"/>
                  </a:xfrm>
                  <a:prstGeom prst="ellipse">
                    <a:avLst/>
                  </a:prstGeom>
                  <a:blipFill rotWithShape="1"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椭圆 13"/>
                  <p:cNvSpPr/>
                  <p:nvPr/>
                </p:nvSpPr>
                <p:spPr>
                  <a:xfrm>
                    <a:off x="1547664" y="5013176"/>
                    <a:ext cx="792088" cy="792088"/>
                  </a:xfrm>
                  <a:prstGeom prst="ellipse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280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sz="2800" b="0" i="1" smtClean="0">
                                  <a:latin typeface="Cambria Math"/>
                                </a:rPr>
                                <m:t>  </m:t>
                              </m:r>
                              <m:r>
                                <a:rPr lang="en-US" altLang="zh-CN" sz="2800" b="0" i="1" smtClean="0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sz="2800" dirty="0"/>
                  </a:p>
                </p:txBody>
              </p:sp>
            </mc:Choice>
            <mc:Fallback xmlns="">
              <p:sp>
                <p:nvSpPr>
                  <p:cNvPr id="14" name="椭圆 13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47664" y="5013176"/>
                    <a:ext cx="792088" cy="792088"/>
                  </a:xfrm>
                  <a:prstGeom prst="ellipse">
                    <a:avLst/>
                  </a:prstGeom>
                  <a:blipFill rotWithShape="1"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5" name="椭圆 14"/>
              <p:cNvSpPr/>
              <p:nvPr/>
            </p:nvSpPr>
            <p:spPr>
              <a:xfrm>
                <a:off x="3635896" y="3897052"/>
                <a:ext cx="792088" cy="792088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400" dirty="0"/>
                  <a:t>f</a:t>
                </a:r>
                <a:endParaRPr lang="zh-CN" altLang="en-US" sz="2400" dirty="0"/>
              </a:p>
            </p:txBody>
          </p:sp>
          <p:cxnSp>
            <p:nvCxnSpPr>
              <p:cNvPr id="16" name="直接连接符 15"/>
              <p:cNvCxnSpPr>
                <a:stCxn id="12" idx="6"/>
                <a:endCxn id="15" idx="2"/>
              </p:cNvCxnSpPr>
              <p:nvPr/>
            </p:nvCxnSpPr>
            <p:spPr>
              <a:xfrm>
                <a:off x="2339752" y="3176972"/>
                <a:ext cx="1296144" cy="1116124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" name="直接连接符 16"/>
              <p:cNvCxnSpPr>
                <a:stCxn id="13" idx="6"/>
                <a:endCxn id="15" idx="2"/>
              </p:cNvCxnSpPr>
              <p:nvPr/>
            </p:nvCxnSpPr>
            <p:spPr>
              <a:xfrm>
                <a:off x="2339752" y="4293096"/>
                <a:ext cx="1296144" cy="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" name="直接连接符 17"/>
              <p:cNvCxnSpPr>
                <a:stCxn id="14" idx="6"/>
                <a:endCxn id="15" idx="2"/>
              </p:cNvCxnSpPr>
              <p:nvPr/>
            </p:nvCxnSpPr>
            <p:spPr>
              <a:xfrm flipV="1">
                <a:off x="2339752" y="4293096"/>
                <a:ext cx="1296144" cy="1116124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" name="直接箭头连接符 18"/>
              <p:cNvCxnSpPr>
                <a:stCxn id="15" idx="6"/>
              </p:cNvCxnSpPr>
              <p:nvPr/>
            </p:nvCxnSpPr>
            <p:spPr>
              <a:xfrm flipV="1">
                <a:off x="4427984" y="4293096"/>
                <a:ext cx="564064" cy="1"/>
              </a:xfrm>
              <a:prstGeom prst="straightConnector1">
                <a:avLst/>
              </a:prstGeom>
              <a:ln w="19050"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TextBox 20"/>
                  <p:cNvSpPr txBox="1"/>
                  <p:nvPr/>
                </p:nvSpPr>
                <p:spPr>
                  <a:xfrm>
                    <a:off x="2387757" y="3146969"/>
                    <a:ext cx="1008112" cy="53860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i="1" smtClean="0">
                              <a:latin typeface="Cambria Math"/>
                            </a:rPr>
                            <m:t>−</m:t>
                          </m:r>
                          <m:r>
                            <a:rPr lang="en-US" altLang="zh-CN" sz="2400" b="0" i="1" smtClean="0">
                              <a:latin typeface="Cambria Math"/>
                            </a:rPr>
                            <m:t>1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21" name="TextBox 2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387757" y="3146969"/>
                    <a:ext cx="1008112" cy="538609"/>
                  </a:xfrm>
                  <a:prstGeom prst="rect">
                    <a:avLst/>
                  </a:prstGeom>
                  <a:blipFill rotWithShape="1"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TextBox 21"/>
                  <p:cNvSpPr txBox="1"/>
                  <p:nvPr/>
                </p:nvSpPr>
                <p:spPr>
                  <a:xfrm>
                    <a:off x="2219739" y="3819043"/>
                    <a:ext cx="1008112" cy="53860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/>
                            </a:rPr>
                            <m:t>2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22" name="TextBox 2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19739" y="3819043"/>
                    <a:ext cx="1008112" cy="538609"/>
                  </a:xfrm>
                  <a:prstGeom prst="rect">
                    <a:avLst/>
                  </a:prstGeom>
                  <a:blipFill rotWithShape="1"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" name="TextBox 22"/>
                  <p:cNvSpPr txBox="1"/>
                  <p:nvPr/>
                </p:nvSpPr>
                <p:spPr>
                  <a:xfrm>
                    <a:off x="2195736" y="4575127"/>
                    <a:ext cx="1008112" cy="53860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/>
                            </a:rPr>
                            <m:t>2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23" name="TextBox 2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95736" y="4575127"/>
                    <a:ext cx="1008112" cy="538609"/>
                  </a:xfrm>
                  <a:prstGeom prst="rect">
                    <a:avLst/>
                  </a:prstGeom>
                  <a:blipFill rotWithShape="1">
                    <a:blip r:embed="rId1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矩形 44"/>
                <p:cNvSpPr/>
                <p:nvPr/>
              </p:nvSpPr>
              <p:spPr>
                <a:xfrm>
                  <a:off x="4211960" y="4901098"/>
                  <a:ext cx="413447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i="1">
                            <a:latin typeface="Cambria Math"/>
                          </a:rPr>
                          <m:t>𝑦</m:t>
                        </m:r>
                      </m:oMath>
                    </m:oMathPara>
                  </a14:m>
                  <a:endParaRPr lang="zh-CN" altLang="en-US" sz="2000" dirty="0"/>
                </a:p>
              </p:txBody>
            </p:sp>
          </mc:Choice>
          <mc:Fallback xmlns="">
            <p:sp>
              <p:nvSpPr>
                <p:cNvPr id="45" name="矩形 4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11960" y="4901098"/>
                  <a:ext cx="413447" cy="400110"/>
                </a:xfrm>
                <a:prstGeom prst="rect">
                  <a:avLst/>
                </a:prstGeom>
                <a:blipFill rotWithShape="1">
                  <a:blip r:embed="rId15"/>
                  <a:stretch>
                    <a:fillRect b="-1076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/>
              <p:cNvSpPr txBox="1"/>
              <p:nvPr/>
            </p:nvSpPr>
            <p:spPr>
              <a:xfrm>
                <a:off x="1763688" y="5805264"/>
                <a:ext cx="255723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/>
                        </a:rPr>
                        <m:t>𝑓</m:t>
                      </m:r>
                      <m:r>
                        <a:rPr lang="en-US" altLang="zh-CN" sz="2400" b="0" i="1" smtClean="0">
                          <a:latin typeface="Cambria Math"/>
                        </a:rPr>
                        <m:t>(2</m:t>
                      </m:r>
                      <m:sSub>
                        <m:sSubPr>
                          <m:ctrlPr>
                            <a:rPr lang="en-US" altLang="zh-CN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/>
                        </a:rPr>
                        <m:t>+2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/>
                        </a:rPr>
                        <m:t>−1)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47" name="TextBox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3688" y="5805264"/>
                <a:ext cx="2557239" cy="461665"/>
              </a:xfrm>
              <a:prstGeom prst="rect">
                <a:avLst/>
              </a:prstGeom>
              <a:blipFill rotWithShape="1">
                <a:blip r:embed="rId16"/>
                <a:stretch>
                  <a:fillRect b="-197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云形标注 47">
            <a:extLst>
              <a:ext uri="{FF2B5EF4-FFF2-40B4-BE49-F238E27FC236}">
                <a16:creationId xmlns="" xmlns:a16="http://schemas.microsoft.com/office/drawing/2014/main" id="{980B7583-27AC-4413-A365-DF88B19D369E}"/>
              </a:ext>
            </a:extLst>
          </p:cNvPr>
          <p:cNvSpPr/>
          <p:nvPr/>
        </p:nvSpPr>
        <p:spPr>
          <a:xfrm>
            <a:off x="2780960" y="3660454"/>
            <a:ext cx="1935056" cy="504056"/>
          </a:xfrm>
          <a:prstGeom prst="cloudCallout">
            <a:avLst>
              <a:gd name="adj1" fmla="val -41566"/>
              <a:gd name="adj2" fmla="val 104419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</a:rPr>
              <a:t>Step</a:t>
            </a:r>
            <a:r>
              <a:rPr lang="zh-CN" altLang="en-US" sz="2000" dirty="0">
                <a:solidFill>
                  <a:schemeClr val="tx1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</a:rPr>
              <a:t>函数</a:t>
            </a:r>
          </a:p>
        </p:txBody>
      </p:sp>
    </p:spTree>
    <p:extLst>
      <p:ext uri="{BB962C8B-B14F-4D97-AF65-F5344CB8AC3E}">
        <p14:creationId xmlns:p14="http://schemas.microsoft.com/office/powerpoint/2010/main" val="3596829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kern="1200" dirty="0">
                <a:solidFill>
                  <a:srgbClr val="000000"/>
                </a:solidFill>
                <a:latin typeface="Tahoma" pitchFamily="34" charset="0"/>
                <a:ea typeface="方正启体简体" pitchFamily="65" charset="-122"/>
                <a:cs typeface="+mn-cs"/>
              </a:rPr>
              <a:t>感知机</a:t>
            </a:r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123AF2E-258E-4A0B-8B09-315CA70F42CF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31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1AFB0B4-1401-4B5C-AE86-57984FFDBADA}" type="datetime11">
              <a:rPr lang="zh-CN" altLang="en-US" smtClean="0">
                <a:solidFill>
                  <a:srgbClr val="000000"/>
                </a:solidFill>
              </a:rPr>
              <a:t>20:02:07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AutoShape 2" descr="https://timgsa.baidu.com/timg?image&amp;quality=80&amp;size=b9999_10000&amp;sec=1512900319922&amp;di=a8b624417e3ad5024548a680ffa19178&amp;imgtype=0&amp;src=http%3A%2F%2Fsjczsw.fhedu.cn%2Fhtmledit%2Fuploadfile%2F6614E034-EA15-428F-8792-40A9F84E8BD0%2F20110921%2F20110921084756001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827584" y="2492896"/>
                <a:ext cx="22219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/>
                        </a:rPr>
                        <m:t>,</m:t>
                      </m:r>
                      <m:sSub>
                        <m:sSubPr>
                          <m:ctrlPr>
                            <a:rPr lang="en-US" altLang="zh-CN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US" altLang="zh-CN" sz="2400" i="1" smtClean="0">
                          <a:latin typeface="Cambria Math"/>
                          <a:ea typeface="Cambria Math"/>
                        </a:rPr>
                        <m:t>∈</m:t>
                      </m:r>
                      <m:r>
                        <a:rPr lang="en-US" altLang="zh-CN" sz="2400" b="0" i="1" smtClean="0">
                          <a:latin typeface="Cambria Math"/>
                          <a:ea typeface="Cambria Math"/>
                        </a:rPr>
                        <m:t>{0,1}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584" y="2492896"/>
                <a:ext cx="2221961" cy="461665"/>
              </a:xfrm>
              <a:prstGeom prst="rect">
                <a:avLst/>
              </a:prstGeom>
              <a:blipFill rotWithShape="1">
                <a:blip r:embed="rId2"/>
                <a:stretch>
                  <a:fillRect b="-197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859008" y="2996952"/>
                <a:ext cx="284889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/>
                            </a:rPr>
                            <m:t>𝑦</m:t>
                          </m:r>
                          <m:r>
                            <a:rPr lang="en-US" altLang="zh-CN" sz="2400" b="0" i="1" smtClean="0">
                              <a:latin typeface="Cambria Math"/>
                            </a:rPr>
                            <m:t>=−(</m:t>
                          </m:r>
                          <m:r>
                            <a:rPr lang="en-US" altLang="zh-CN" sz="2400" b="0" i="1" smtClean="0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zh-CN" sz="2400" b="0" i="0" smtClean="0">
                          <a:latin typeface="Cambria Math"/>
                        </a:rPr>
                        <m:t>AND</m:t>
                      </m:r>
                      <m:r>
                        <a:rPr lang="en-US" altLang="zh-CN" sz="2400" b="0" i="1" smtClean="0">
                          <a:latin typeface="Cambria Math"/>
                        </a:rPr>
                        <m:t> </m:t>
                      </m:r>
                      <m:sSub>
                        <m:sSubPr>
                          <m:ctrlPr>
                            <a:rPr lang="en-US" altLang="zh-CN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008" y="2996952"/>
                <a:ext cx="2848896" cy="461665"/>
              </a:xfrm>
              <a:prstGeom prst="rect">
                <a:avLst/>
              </a:prstGeom>
              <a:blipFill rotWithShape="1">
                <a:blip r:embed="rId3"/>
                <a:stretch>
                  <a:fillRect b="-21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object 4"/>
          <p:cNvSpPr txBox="1"/>
          <p:nvPr/>
        </p:nvSpPr>
        <p:spPr>
          <a:xfrm>
            <a:off x="986779" y="1916832"/>
            <a:ext cx="5672692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『</a:t>
            </a:r>
            <a:r>
              <a:rPr sz="2800" dirty="0" err="1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逻辑与</a:t>
            </a:r>
            <a:r>
              <a:rPr sz="28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』</a:t>
            </a:r>
            <a:r>
              <a:rPr lang="zh-CN" altLang="en-US" sz="28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的非运算</a:t>
            </a:r>
            <a:endParaRPr sz="2800" dirty="0">
              <a:latin typeface="田氏保钓体简" panose="02010800040101010101" pitchFamily="2" charset="-122"/>
              <a:ea typeface="田氏保钓体简" panose="02010800040101010101" pitchFamily="2" charset="-122"/>
              <a:cs typeface="SimSun"/>
            </a:endParaRPr>
          </a:p>
        </p:txBody>
      </p:sp>
      <p:grpSp>
        <p:nvGrpSpPr>
          <p:cNvPr id="43" name="组合 42"/>
          <p:cNvGrpSpPr/>
          <p:nvPr/>
        </p:nvGrpSpPr>
        <p:grpSpPr>
          <a:xfrm>
            <a:off x="5194309" y="1772816"/>
            <a:ext cx="2834075" cy="2457564"/>
            <a:chOff x="5267078" y="2564904"/>
            <a:chExt cx="2834075" cy="2457564"/>
          </a:xfrm>
        </p:grpSpPr>
        <p:grpSp>
          <p:nvGrpSpPr>
            <p:cNvPr id="28" name="组合 27"/>
            <p:cNvGrpSpPr/>
            <p:nvPr/>
          </p:nvGrpSpPr>
          <p:grpSpPr>
            <a:xfrm>
              <a:off x="5428218" y="2564904"/>
              <a:ext cx="2672935" cy="2261865"/>
              <a:chOff x="603524" y="1772816"/>
              <a:chExt cx="2672935" cy="2261865"/>
            </a:xfrm>
          </p:grpSpPr>
          <p:grpSp>
            <p:nvGrpSpPr>
              <p:cNvPr id="29" name="组合 28"/>
              <p:cNvGrpSpPr/>
              <p:nvPr/>
            </p:nvGrpSpPr>
            <p:grpSpPr>
              <a:xfrm>
                <a:off x="603524" y="1772816"/>
                <a:ext cx="2672935" cy="2261865"/>
                <a:chOff x="1395612" y="2175247"/>
                <a:chExt cx="2672935" cy="2261865"/>
              </a:xfrm>
            </p:grpSpPr>
            <p:grpSp>
              <p:nvGrpSpPr>
                <p:cNvPr id="32" name="组合 31"/>
                <p:cNvGrpSpPr/>
                <p:nvPr/>
              </p:nvGrpSpPr>
              <p:grpSpPr>
                <a:xfrm>
                  <a:off x="1395612" y="2175247"/>
                  <a:ext cx="2672935" cy="2261865"/>
                  <a:chOff x="963722" y="2052464"/>
                  <a:chExt cx="2672935" cy="2261865"/>
                </a:xfrm>
              </p:grpSpPr>
              <p:cxnSp>
                <p:nvCxnSpPr>
                  <p:cNvPr id="34" name="直接箭头连接符 33"/>
                  <p:cNvCxnSpPr/>
                  <p:nvPr/>
                </p:nvCxnSpPr>
                <p:spPr>
                  <a:xfrm>
                    <a:off x="1043608" y="4140696"/>
                    <a:ext cx="2088232" cy="0"/>
                  </a:xfrm>
                  <a:prstGeom prst="straightConnector1">
                    <a:avLst/>
                  </a:prstGeom>
                  <a:ln w="19050">
                    <a:tailEnd type="arrow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" name="直接箭头连接符 34"/>
                  <p:cNvCxnSpPr/>
                  <p:nvPr/>
                </p:nvCxnSpPr>
                <p:spPr>
                  <a:xfrm flipV="1">
                    <a:off x="1196008" y="2484512"/>
                    <a:ext cx="0" cy="1808584"/>
                  </a:xfrm>
                  <a:prstGeom prst="straightConnector1">
                    <a:avLst/>
                  </a:prstGeom>
                  <a:ln w="19050">
                    <a:tailEnd type="arrow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6" name="椭圆 35"/>
                  <p:cNvSpPr/>
                  <p:nvPr/>
                </p:nvSpPr>
                <p:spPr>
                  <a:xfrm>
                    <a:off x="1092639" y="3132584"/>
                    <a:ext cx="175828" cy="175828"/>
                  </a:xfrm>
                  <a:prstGeom prst="ellipse">
                    <a:avLst/>
                  </a:prstGeom>
                  <a:solidFill>
                    <a:schemeClr val="tx2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7" name="TextBox 36"/>
                      <p:cNvSpPr txBox="1"/>
                      <p:nvPr/>
                    </p:nvSpPr>
                    <p:spPr>
                      <a:xfrm>
                        <a:off x="3059832" y="3852664"/>
                        <a:ext cx="576825" cy="46166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sz="240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zh-CN" altLang="en-US" sz="2400" dirty="0"/>
                      </a:p>
                    </p:txBody>
                  </p:sp>
                </mc:Choice>
                <mc:Fallback xmlns="">
                  <p:sp>
                    <p:nvSpPr>
                      <p:cNvPr id="37" name="TextBox 36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3059832" y="3852664"/>
                        <a:ext cx="576825" cy="461665"/>
                      </a:xfrm>
                      <a:prstGeom prst="rect">
                        <a:avLst/>
                      </a:prstGeom>
                      <a:blipFill rotWithShape="1">
                        <a:blip r:embed="rId4"/>
                        <a:stretch>
                          <a:fillRect b="-2632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zh-CN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8" name="TextBox 37"/>
                      <p:cNvSpPr txBox="1"/>
                      <p:nvPr/>
                    </p:nvSpPr>
                    <p:spPr>
                      <a:xfrm>
                        <a:off x="963722" y="2052464"/>
                        <a:ext cx="583942" cy="46166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sz="240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zh-CN" altLang="en-US" sz="2400" dirty="0"/>
                      </a:p>
                    </p:txBody>
                  </p:sp>
                </mc:Choice>
                <mc:Fallback xmlns="">
                  <p:sp>
                    <p:nvSpPr>
                      <p:cNvPr id="38" name="TextBox 37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963722" y="2052464"/>
                        <a:ext cx="583942" cy="461665"/>
                      </a:xfrm>
                      <a:prstGeom prst="rect">
                        <a:avLst/>
                      </a:prstGeom>
                      <a:blipFill rotWithShape="1">
                        <a:blip r:embed="rId5"/>
                        <a:stretch>
                          <a:fillRect b="-2632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zh-CN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sp>
              <p:nvSpPr>
                <p:cNvPr id="33" name="椭圆 32"/>
                <p:cNvSpPr/>
                <p:nvPr/>
              </p:nvSpPr>
              <p:spPr>
                <a:xfrm>
                  <a:off x="2523806" y="3255367"/>
                  <a:ext cx="175828" cy="175828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30" name="椭圆 29"/>
              <p:cNvSpPr/>
              <p:nvPr/>
            </p:nvSpPr>
            <p:spPr>
              <a:xfrm>
                <a:off x="747896" y="3778340"/>
                <a:ext cx="175828" cy="175828"/>
              </a:xfrm>
              <a:prstGeom prst="ellips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" name="椭圆 30"/>
              <p:cNvSpPr/>
              <p:nvPr/>
            </p:nvSpPr>
            <p:spPr>
              <a:xfrm>
                <a:off x="1731718" y="3773134"/>
                <a:ext cx="175828" cy="175828"/>
              </a:xfrm>
              <a:prstGeom prst="ellips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39" name="直接连接符 38"/>
            <p:cNvCxnSpPr/>
            <p:nvPr/>
          </p:nvCxnSpPr>
          <p:spPr>
            <a:xfrm>
              <a:off x="5557135" y="3273516"/>
              <a:ext cx="1607914" cy="1467534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矩形 39"/>
                <p:cNvSpPr/>
                <p:nvPr/>
              </p:nvSpPr>
              <p:spPr>
                <a:xfrm>
                  <a:off x="5339086" y="4643844"/>
                  <a:ext cx="385042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i="1">
                            <a:latin typeface="Cambria Math"/>
                            <a:ea typeface="Cambria Math"/>
                          </a:rPr>
                          <m:t>0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0" name="矩形 3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39086" y="4643844"/>
                  <a:ext cx="385042" cy="369332"/>
                </a:xfrm>
                <a:prstGeom prst="rect">
                  <a:avLst/>
                </a:prstGeom>
                <a:blipFill rotWithShape="1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矩形 40"/>
                <p:cNvSpPr/>
                <p:nvPr/>
              </p:nvSpPr>
              <p:spPr>
                <a:xfrm>
                  <a:off x="6477061" y="4653136"/>
                  <a:ext cx="385042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/>
                          </a:rPr>
                          <m:t>1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1" name="矩形 4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77061" y="4653136"/>
                  <a:ext cx="385042" cy="369332"/>
                </a:xfrm>
                <a:prstGeom prst="rect">
                  <a:avLst/>
                </a:prstGeom>
                <a:blipFill rotWithShape="1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矩形 41"/>
                <p:cNvSpPr/>
                <p:nvPr/>
              </p:nvSpPr>
              <p:spPr>
                <a:xfrm>
                  <a:off x="5267078" y="3563724"/>
                  <a:ext cx="385042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/>
                          </a:rPr>
                          <m:t>1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2" name="矩形 4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67078" y="3563724"/>
                  <a:ext cx="385042" cy="369332"/>
                </a:xfrm>
                <a:prstGeom prst="rect">
                  <a:avLst/>
                </a:prstGeom>
                <a:blipFill rotWithShape="1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4" name="表格 4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3233313"/>
                  </p:ext>
                </p:extLst>
              </p:nvPr>
            </p:nvGraphicFramePr>
            <p:xfrm>
              <a:off x="4633722" y="4500118"/>
              <a:ext cx="3826710" cy="188121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275570">
                      <a:extLst>
                        <a:ext uri="{9D8B030D-6E8A-4147-A177-3AD203B41FA5}">
                          <a16:colId xmlns="" xmlns:a16="http://schemas.microsoft.com/office/drawing/2014/main" val="20000"/>
                        </a:ext>
                      </a:extLst>
                    </a:gridCol>
                    <a:gridCol w="1275570">
                      <a:extLst>
                        <a:ext uri="{9D8B030D-6E8A-4147-A177-3AD203B41FA5}">
                          <a16:colId xmlns="" xmlns:a16="http://schemas.microsoft.com/office/drawing/2014/main" val="20001"/>
                        </a:ext>
                      </a:extLst>
                    </a:gridCol>
                    <a:gridCol w="1275570">
                      <a:extLst>
                        <a:ext uri="{9D8B030D-6E8A-4147-A177-3AD203B41FA5}">
                          <a16:colId xmlns="" xmlns:a16="http://schemas.microsoft.com/office/drawing/2014/main" val="20002"/>
                        </a:ext>
                      </a:extLst>
                    </a:gridCol>
                  </a:tblGrid>
                  <a:tr h="28973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00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b="0" i="1" smtClean="0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2000" b="0" i="1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000" dirty="0">
                            <a:latin typeface="+mn-lt"/>
                            <a:ea typeface="田氏保钓体简" panose="02010800040101010101" pitchFamily="2" charset="-122"/>
                          </a:endParaRPr>
                        </a:p>
                      </a:txBody>
                      <a:tcPr marL="71442" marR="71442" marT="35721" marB="35721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00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b="0" i="1" smtClean="0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2000" b="0" i="1" smtClean="0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000" dirty="0">
                            <a:latin typeface="+mn-lt"/>
                            <a:ea typeface="田氏保钓体简" panose="02010800040101010101" pitchFamily="2" charset="-122"/>
                          </a:endParaRPr>
                        </a:p>
                      </a:txBody>
                      <a:tcPr marL="71442" marR="71442" marT="35721" marB="3572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0" i="1" smtClean="0">
                                    <a:latin typeface="Cambria Math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zh-CN" altLang="en-US" sz="2000" dirty="0">
                            <a:latin typeface="+mn-lt"/>
                            <a:ea typeface="田氏保钓体简" panose="02010800040101010101" pitchFamily="2" charset="-122"/>
                          </a:endParaRPr>
                        </a:p>
                      </a:txBody>
                      <a:tcPr marL="71442" marR="71442" marT="35721" marB="3572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10000"/>
                      </a:ext>
                    </a:extLst>
                  </a:tr>
                  <a:tr h="28973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latin typeface="+mn-lt"/>
                              <a:ea typeface="田氏保钓体简" panose="02010800040101010101" pitchFamily="2" charset="-122"/>
                            </a:rPr>
                            <a:t>0</a:t>
                          </a:r>
                          <a:endParaRPr lang="zh-CN" altLang="en-US" sz="2000" dirty="0">
                            <a:latin typeface="+mn-lt"/>
                            <a:ea typeface="田氏保钓体简" panose="02010800040101010101" pitchFamily="2" charset="-122"/>
                          </a:endParaRPr>
                        </a:p>
                      </a:txBody>
                      <a:tcPr marL="71442" marR="71442" marT="35721" marB="35721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latin typeface="+mn-lt"/>
                              <a:ea typeface="田氏保钓体简" panose="02010800040101010101" pitchFamily="2" charset="-122"/>
                            </a:rPr>
                            <a:t>0</a:t>
                          </a:r>
                          <a:endParaRPr lang="zh-CN" altLang="en-US" sz="2000" dirty="0">
                            <a:latin typeface="+mn-lt"/>
                            <a:ea typeface="田氏保钓体简" panose="02010800040101010101" pitchFamily="2" charset="-122"/>
                          </a:endParaRPr>
                        </a:p>
                      </a:txBody>
                      <a:tcPr marL="71442" marR="71442" marT="35721" marB="3572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latin typeface="+mn-lt"/>
                              <a:ea typeface="田氏保钓体简" panose="02010800040101010101" pitchFamily="2" charset="-122"/>
                            </a:rPr>
                            <a:t>1</a:t>
                          </a:r>
                          <a:endParaRPr lang="zh-CN" altLang="en-US" sz="2000" dirty="0">
                            <a:latin typeface="+mn-lt"/>
                            <a:ea typeface="田氏保钓体简" panose="02010800040101010101" pitchFamily="2" charset="-122"/>
                          </a:endParaRPr>
                        </a:p>
                      </a:txBody>
                      <a:tcPr marL="71442" marR="71442" marT="35721" marB="3572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10001"/>
                      </a:ext>
                    </a:extLst>
                  </a:tr>
                  <a:tr h="28973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latin typeface="+mn-lt"/>
                              <a:ea typeface="田氏保钓体简" panose="02010800040101010101" pitchFamily="2" charset="-122"/>
                            </a:rPr>
                            <a:t>0</a:t>
                          </a:r>
                          <a:endParaRPr lang="zh-CN" altLang="en-US" sz="2000" dirty="0">
                            <a:latin typeface="+mn-lt"/>
                            <a:ea typeface="田氏保钓体简" panose="02010800040101010101" pitchFamily="2" charset="-122"/>
                          </a:endParaRPr>
                        </a:p>
                      </a:txBody>
                      <a:tcPr marL="71442" marR="71442" marT="35721" marB="35721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latin typeface="+mn-lt"/>
                              <a:ea typeface="田氏保钓体简" panose="02010800040101010101" pitchFamily="2" charset="-122"/>
                            </a:rPr>
                            <a:t>1</a:t>
                          </a:r>
                          <a:endParaRPr lang="zh-CN" altLang="en-US" sz="2000" dirty="0">
                            <a:latin typeface="+mn-lt"/>
                            <a:ea typeface="田氏保钓体简" panose="02010800040101010101" pitchFamily="2" charset="-122"/>
                          </a:endParaRPr>
                        </a:p>
                      </a:txBody>
                      <a:tcPr marL="71442" marR="71442" marT="35721" marB="3572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latin typeface="+mn-lt"/>
                              <a:ea typeface="田氏保钓体简" panose="02010800040101010101" pitchFamily="2" charset="-122"/>
                            </a:rPr>
                            <a:t>1</a:t>
                          </a:r>
                          <a:endParaRPr lang="zh-CN" altLang="en-US" sz="2000" dirty="0">
                            <a:latin typeface="+mn-lt"/>
                            <a:ea typeface="田氏保钓体简" panose="02010800040101010101" pitchFamily="2" charset="-122"/>
                          </a:endParaRPr>
                        </a:p>
                      </a:txBody>
                      <a:tcPr marL="71442" marR="71442" marT="35721" marB="3572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10002"/>
                      </a:ext>
                    </a:extLst>
                  </a:tr>
                  <a:tr h="28973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latin typeface="+mn-lt"/>
                              <a:ea typeface="田氏保钓体简" panose="02010800040101010101" pitchFamily="2" charset="-122"/>
                            </a:rPr>
                            <a:t>1</a:t>
                          </a:r>
                          <a:endParaRPr lang="zh-CN" altLang="en-US" sz="2000" dirty="0">
                            <a:latin typeface="+mn-lt"/>
                            <a:ea typeface="田氏保钓体简" panose="02010800040101010101" pitchFamily="2" charset="-122"/>
                          </a:endParaRPr>
                        </a:p>
                      </a:txBody>
                      <a:tcPr marL="71442" marR="71442" marT="35721" marB="35721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latin typeface="+mn-lt"/>
                              <a:ea typeface="田氏保钓体简" panose="02010800040101010101" pitchFamily="2" charset="-122"/>
                            </a:rPr>
                            <a:t>0</a:t>
                          </a:r>
                          <a:endParaRPr lang="zh-CN" altLang="en-US" sz="2000" dirty="0">
                            <a:latin typeface="+mn-lt"/>
                            <a:ea typeface="田氏保钓体简" panose="02010800040101010101" pitchFamily="2" charset="-122"/>
                          </a:endParaRPr>
                        </a:p>
                      </a:txBody>
                      <a:tcPr marL="71442" marR="71442" marT="35721" marB="3572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latin typeface="+mn-lt"/>
                              <a:ea typeface="田氏保钓体简" panose="02010800040101010101" pitchFamily="2" charset="-122"/>
                            </a:rPr>
                            <a:t>1</a:t>
                          </a:r>
                          <a:endParaRPr lang="zh-CN" altLang="en-US" sz="2000" dirty="0">
                            <a:latin typeface="+mn-lt"/>
                            <a:ea typeface="田氏保钓体简" panose="02010800040101010101" pitchFamily="2" charset="-122"/>
                          </a:endParaRPr>
                        </a:p>
                      </a:txBody>
                      <a:tcPr marL="71442" marR="71442" marT="35721" marB="3572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10003"/>
                      </a:ext>
                    </a:extLst>
                  </a:tr>
                  <a:tr h="28973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latin typeface="+mn-lt"/>
                              <a:ea typeface="田氏保钓体简" panose="02010800040101010101" pitchFamily="2" charset="-122"/>
                            </a:rPr>
                            <a:t>1</a:t>
                          </a:r>
                          <a:endParaRPr lang="zh-CN" altLang="en-US" sz="2000" dirty="0">
                            <a:latin typeface="+mn-lt"/>
                            <a:ea typeface="田氏保钓体简" panose="02010800040101010101" pitchFamily="2" charset="-122"/>
                          </a:endParaRPr>
                        </a:p>
                      </a:txBody>
                      <a:tcPr marL="71442" marR="71442" marT="35721" marB="35721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latin typeface="+mn-lt"/>
                              <a:ea typeface="田氏保钓体简" panose="02010800040101010101" pitchFamily="2" charset="-122"/>
                            </a:rPr>
                            <a:t>1</a:t>
                          </a:r>
                          <a:endParaRPr lang="zh-CN" altLang="en-US" sz="2000" dirty="0">
                            <a:latin typeface="+mn-lt"/>
                            <a:ea typeface="田氏保钓体简" panose="02010800040101010101" pitchFamily="2" charset="-122"/>
                          </a:endParaRPr>
                        </a:p>
                      </a:txBody>
                      <a:tcPr marL="71442" marR="71442" marT="35721" marB="3572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latin typeface="+mn-lt"/>
                              <a:ea typeface="田氏保钓体简" panose="02010800040101010101" pitchFamily="2" charset="-122"/>
                            </a:rPr>
                            <a:t>0</a:t>
                          </a:r>
                          <a:endParaRPr lang="zh-CN" altLang="en-US" sz="2000" dirty="0">
                            <a:latin typeface="+mn-lt"/>
                            <a:ea typeface="田氏保钓体简" panose="02010800040101010101" pitchFamily="2" charset="-122"/>
                          </a:endParaRPr>
                        </a:p>
                      </a:txBody>
                      <a:tcPr marL="71442" marR="71442" marT="35721" marB="3572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4" name="表格 4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3233313"/>
                  </p:ext>
                </p:extLst>
              </p:nvPr>
            </p:nvGraphicFramePr>
            <p:xfrm>
              <a:off x="4633722" y="4500118"/>
              <a:ext cx="3826710" cy="188121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275570"/>
                    <a:gridCol w="1275570"/>
                    <a:gridCol w="1275570"/>
                  </a:tblGrid>
                  <a:tr h="376242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71442" marR="71442" marT="35721" marB="35721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9"/>
                          <a:stretch>
                            <a:fillRect r="-200478" b="-4290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71442" marR="71442" marT="35721" marB="3572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9"/>
                          <a:stretch>
                            <a:fillRect l="-99524" r="-99524" b="-4290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71442" marR="71442" marT="35721" marB="3572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9"/>
                          <a:stretch>
                            <a:fillRect l="-200478" b="-429032"/>
                          </a:stretch>
                        </a:blipFill>
                      </a:tcPr>
                    </a:tc>
                  </a:tr>
                  <a:tr h="37624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>
                              <a:latin typeface="+mn-lt"/>
                              <a:ea typeface="田氏保钓体简" panose="02010800040101010101" pitchFamily="2" charset="-122"/>
                            </a:rPr>
                            <a:t>0</a:t>
                          </a:r>
                          <a:endParaRPr lang="zh-CN" altLang="en-US" sz="2000" dirty="0">
                            <a:latin typeface="+mn-lt"/>
                            <a:ea typeface="田氏保钓体简" panose="02010800040101010101" pitchFamily="2" charset="-122"/>
                          </a:endParaRPr>
                        </a:p>
                      </a:txBody>
                      <a:tcPr marL="71442" marR="71442" marT="35721" marB="35721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>
                              <a:latin typeface="+mn-lt"/>
                              <a:ea typeface="田氏保钓体简" panose="02010800040101010101" pitchFamily="2" charset="-122"/>
                            </a:rPr>
                            <a:t>0</a:t>
                          </a:r>
                          <a:endParaRPr lang="zh-CN" altLang="en-US" sz="2000" dirty="0">
                            <a:latin typeface="+mn-lt"/>
                            <a:ea typeface="田氏保钓体简" panose="02010800040101010101" pitchFamily="2" charset="-122"/>
                          </a:endParaRPr>
                        </a:p>
                      </a:txBody>
                      <a:tcPr marL="71442" marR="71442" marT="35721" marB="3572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>
                              <a:latin typeface="+mn-lt"/>
                              <a:ea typeface="田氏保钓体简" panose="02010800040101010101" pitchFamily="2" charset="-122"/>
                            </a:rPr>
                            <a:t>1</a:t>
                          </a:r>
                          <a:endParaRPr lang="zh-CN" altLang="en-US" sz="2000" dirty="0">
                            <a:latin typeface="+mn-lt"/>
                            <a:ea typeface="田氏保钓体简" panose="02010800040101010101" pitchFamily="2" charset="-122"/>
                          </a:endParaRPr>
                        </a:p>
                      </a:txBody>
                      <a:tcPr marL="71442" marR="71442" marT="35721" marB="3572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7624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>
                              <a:latin typeface="+mn-lt"/>
                              <a:ea typeface="田氏保钓体简" panose="02010800040101010101" pitchFamily="2" charset="-122"/>
                            </a:rPr>
                            <a:t>0</a:t>
                          </a:r>
                          <a:endParaRPr lang="zh-CN" altLang="en-US" sz="2000" dirty="0">
                            <a:latin typeface="+mn-lt"/>
                            <a:ea typeface="田氏保钓体简" panose="02010800040101010101" pitchFamily="2" charset="-122"/>
                          </a:endParaRPr>
                        </a:p>
                      </a:txBody>
                      <a:tcPr marL="71442" marR="71442" marT="35721" marB="35721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>
                              <a:latin typeface="+mn-lt"/>
                              <a:ea typeface="田氏保钓体简" panose="02010800040101010101" pitchFamily="2" charset="-122"/>
                            </a:rPr>
                            <a:t>1</a:t>
                          </a:r>
                          <a:endParaRPr lang="zh-CN" altLang="en-US" sz="2000" dirty="0">
                            <a:latin typeface="+mn-lt"/>
                            <a:ea typeface="田氏保钓体简" panose="02010800040101010101" pitchFamily="2" charset="-122"/>
                          </a:endParaRPr>
                        </a:p>
                      </a:txBody>
                      <a:tcPr marL="71442" marR="71442" marT="35721" marB="3572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>
                              <a:latin typeface="+mn-lt"/>
                              <a:ea typeface="田氏保钓体简" panose="02010800040101010101" pitchFamily="2" charset="-122"/>
                            </a:rPr>
                            <a:t>1</a:t>
                          </a:r>
                          <a:endParaRPr lang="zh-CN" altLang="en-US" sz="2000" dirty="0">
                            <a:latin typeface="+mn-lt"/>
                            <a:ea typeface="田氏保钓体简" panose="02010800040101010101" pitchFamily="2" charset="-122"/>
                          </a:endParaRPr>
                        </a:p>
                      </a:txBody>
                      <a:tcPr marL="71442" marR="71442" marT="35721" marB="3572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7624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>
                              <a:latin typeface="+mn-lt"/>
                              <a:ea typeface="田氏保钓体简" panose="02010800040101010101" pitchFamily="2" charset="-122"/>
                            </a:rPr>
                            <a:t>1</a:t>
                          </a:r>
                          <a:endParaRPr lang="zh-CN" altLang="en-US" sz="2000" dirty="0">
                            <a:latin typeface="+mn-lt"/>
                            <a:ea typeface="田氏保钓体简" panose="02010800040101010101" pitchFamily="2" charset="-122"/>
                          </a:endParaRPr>
                        </a:p>
                      </a:txBody>
                      <a:tcPr marL="71442" marR="71442" marT="35721" marB="35721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>
                              <a:latin typeface="+mn-lt"/>
                              <a:ea typeface="田氏保钓体简" panose="02010800040101010101" pitchFamily="2" charset="-122"/>
                            </a:rPr>
                            <a:t>0</a:t>
                          </a:r>
                          <a:endParaRPr lang="zh-CN" altLang="en-US" sz="2000" dirty="0">
                            <a:latin typeface="+mn-lt"/>
                            <a:ea typeface="田氏保钓体简" panose="02010800040101010101" pitchFamily="2" charset="-122"/>
                          </a:endParaRPr>
                        </a:p>
                      </a:txBody>
                      <a:tcPr marL="71442" marR="71442" marT="35721" marB="3572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>
                              <a:latin typeface="+mn-lt"/>
                              <a:ea typeface="田氏保钓体简" panose="02010800040101010101" pitchFamily="2" charset="-122"/>
                            </a:rPr>
                            <a:t>1</a:t>
                          </a:r>
                          <a:endParaRPr lang="zh-CN" altLang="en-US" sz="2000" dirty="0">
                            <a:latin typeface="+mn-lt"/>
                            <a:ea typeface="田氏保钓体简" panose="02010800040101010101" pitchFamily="2" charset="-122"/>
                          </a:endParaRPr>
                        </a:p>
                      </a:txBody>
                      <a:tcPr marL="71442" marR="71442" marT="35721" marB="3572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7624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>
                              <a:latin typeface="+mn-lt"/>
                              <a:ea typeface="田氏保钓体简" panose="02010800040101010101" pitchFamily="2" charset="-122"/>
                            </a:rPr>
                            <a:t>1</a:t>
                          </a:r>
                          <a:endParaRPr lang="zh-CN" altLang="en-US" sz="2000" dirty="0">
                            <a:latin typeface="+mn-lt"/>
                            <a:ea typeface="田氏保钓体简" panose="02010800040101010101" pitchFamily="2" charset="-122"/>
                          </a:endParaRPr>
                        </a:p>
                      </a:txBody>
                      <a:tcPr marL="71442" marR="71442" marT="35721" marB="35721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>
                              <a:latin typeface="+mn-lt"/>
                              <a:ea typeface="田氏保钓体简" panose="02010800040101010101" pitchFamily="2" charset="-122"/>
                            </a:rPr>
                            <a:t>1</a:t>
                          </a:r>
                          <a:endParaRPr lang="zh-CN" altLang="en-US" sz="2000" dirty="0">
                            <a:latin typeface="+mn-lt"/>
                            <a:ea typeface="田氏保钓体简" panose="02010800040101010101" pitchFamily="2" charset="-122"/>
                          </a:endParaRPr>
                        </a:p>
                      </a:txBody>
                      <a:tcPr marL="71442" marR="71442" marT="35721" marB="3572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>
                              <a:latin typeface="+mn-lt"/>
                              <a:ea typeface="田氏保钓体简" panose="02010800040101010101" pitchFamily="2" charset="-122"/>
                            </a:rPr>
                            <a:t>0</a:t>
                          </a:r>
                          <a:endParaRPr lang="zh-CN" altLang="en-US" sz="2000" dirty="0">
                            <a:latin typeface="+mn-lt"/>
                            <a:ea typeface="田氏保钓体简" panose="02010800040101010101" pitchFamily="2" charset="-122"/>
                          </a:endParaRPr>
                        </a:p>
                      </a:txBody>
                      <a:tcPr marL="71442" marR="71442" marT="35721" marB="3572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</a:tbl>
              </a:graphicData>
            </a:graphic>
          </p:graphicFrame>
        </mc:Fallback>
      </mc:AlternateContent>
      <p:grpSp>
        <p:nvGrpSpPr>
          <p:cNvPr id="46" name="组合 45"/>
          <p:cNvGrpSpPr/>
          <p:nvPr/>
        </p:nvGrpSpPr>
        <p:grpSpPr>
          <a:xfrm>
            <a:off x="611560" y="3573016"/>
            <a:ext cx="3293768" cy="2592288"/>
            <a:chOff x="1331639" y="3861048"/>
            <a:chExt cx="3293768" cy="2592288"/>
          </a:xfrm>
        </p:grpSpPr>
        <p:grpSp>
          <p:nvGrpSpPr>
            <p:cNvPr id="8" name="组合 7"/>
            <p:cNvGrpSpPr/>
            <p:nvPr/>
          </p:nvGrpSpPr>
          <p:grpSpPr>
            <a:xfrm>
              <a:off x="1331639" y="3861048"/>
              <a:ext cx="2952329" cy="2592288"/>
              <a:chOff x="1547664" y="2780928"/>
              <a:chExt cx="3444384" cy="3024336"/>
            </a:xfrm>
          </p:grpSpPr>
          <p:sp>
            <p:nvSpPr>
              <p:cNvPr id="12" name="椭圆 11"/>
              <p:cNvSpPr/>
              <p:nvPr/>
            </p:nvSpPr>
            <p:spPr>
              <a:xfrm>
                <a:off x="1547664" y="2780928"/>
                <a:ext cx="792088" cy="792088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1</a:t>
                </a:r>
                <a:endParaRPr lang="zh-CN" alt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椭圆 12"/>
                  <p:cNvSpPr/>
                  <p:nvPr/>
                </p:nvSpPr>
                <p:spPr>
                  <a:xfrm>
                    <a:off x="1547664" y="3897052"/>
                    <a:ext cx="792088" cy="792088"/>
                  </a:xfrm>
                  <a:prstGeom prst="ellipse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280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sz="2800" b="0" i="1" smtClean="0">
                                  <a:latin typeface="Cambria Math"/>
                                </a:rPr>
                                <m:t>  </m:t>
                              </m:r>
                              <m:r>
                                <a:rPr lang="en-US" altLang="zh-CN" sz="2800" b="0" i="1" smtClean="0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sz="2800" dirty="0"/>
                  </a:p>
                </p:txBody>
              </p:sp>
            </mc:Choice>
            <mc:Fallback xmlns="">
              <p:sp>
                <p:nvSpPr>
                  <p:cNvPr id="13" name="椭圆 12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47664" y="3897052"/>
                    <a:ext cx="792088" cy="792088"/>
                  </a:xfrm>
                  <a:prstGeom prst="ellipse">
                    <a:avLst/>
                  </a:prstGeom>
                  <a:blipFill rotWithShape="1"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椭圆 13"/>
                  <p:cNvSpPr/>
                  <p:nvPr/>
                </p:nvSpPr>
                <p:spPr>
                  <a:xfrm>
                    <a:off x="1547664" y="5013176"/>
                    <a:ext cx="792088" cy="792088"/>
                  </a:xfrm>
                  <a:prstGeom prst="ellipse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280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sz="2800" b="0" i="1" smtClean="0">
                                  <a:latin typeface="Cambria Math"/>
                                </a:rPr>
                                <m:t>  </m:t>
                              </m:r>
                              <m:r>
                                <a:rPr lang="en-US" altLang="zh-CN" sz="2800" b="0" i="1" smtClean="0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sz="2800" dirty="0"/>
                  </a:p>
                </p:txBody>
              </p:sp>
            </mc:Choice>
            <mc:Fallback xmlns="">
              <p:sp>
                <p:nvSpPr>
                  <p:cNvPr id="14" name="椭圆 13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47664" y="5013176"/>
                    <a:ext cx="792088" cy="792088"/>
                  </a:xfrm>
                  <a:prstGeom prst="ellipse">
                    <a:avLst/>
                  </a:prstGeom>
                  <a:blipFill rotWithShape="1"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5" name="椭圆 14"/>
              <p:cNvSpPr/>
              <p:nvPr/>
            </p:nvSpPr>
            <p:spPr>
              <a:xfrm>
                <a:off x="3635896" y="3897052"/>
                <a:ext cx="792088" cy="792088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400" dirty="0"/>
                  <a:t>f</a:t>
                </a:r>
                <a:endParaRPr lang="zh-CN" altLang="en-US" sz="2400" dirty="0"/>
              </a:p>
            </p:txBody>
          </p:sp>
          <p:cxnSp>
            <p:nvCxnSpPr>
              <p:cNvPr id="16" name="直接连接符 15"/>
              <p:cNvCxnSpPr>
                <a:stCxn id="12" idx="6"/>
                <a:endCxn id="15" idx="2"/>
              </p:cNvCxnSpPr>
              <p:nvPr/>
            </p:nvCxnSpPr>
            <p:spPr>
              <a:xfrm>
                <a:off x="2339752" y="3176972"/>
                <a:ext cx="1296144" cy="1116124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" name="直接连接符 16"/>
              <p:cNvCxnSpPr>
                <a:stCxn id="13" idx="6"/>
                <a:endCxn id="15" idx="2"/>
              </p:cNvCxnSpPr>
              <p:nvPr/>
            </p:nvCxnSpPr>
            <p:spPr>
              <a:xfrm>
                <a:off x="2339752" y="4293096"/>
                <a:ext cx="1296144" cy="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" name="直接连接符 17"/>
              <p:cNvCxnSpPr>
                <a:stCxn id="14" idx="6"/>
                <a:endCxn id="15" idx="2"/>
              </p:cNvCxnSpPr>
              <p:nvPr/>
            </p:nvCxnSpPr>
            <p:spPr>
              <a:xfrm flipV="1">
                <a:off x="2339752" y="4293096"/>
                <a:ext cx="1296144" cy="1116124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" name="直接箭头连接符 18"/>
              <p:cNvCxnSpPr>
                <a:stCxn id="15" idx="6"/>
              </p:cNvCxnSpPr>
              <p:nvPr/>
            </p:nvCxnSpPr>
            <p:spPr>
              <a:xfrm flipV="1">
                <a:off x="4427984" y="4293096"/>
                <a:ext cx="564064" cy="1"/>
              </a:xfrm>
              <a:prstGeom prst="straightConnector1">
                <a:avLst/>
              </a:prstGeom>
              <a:ln w="19050"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TextBox 20"/>
                  <p:cNvSpPr txBox="1"/>
                  <p:nvPr/>
                </p:nvSpPr>
                <p:spPr>
                  <a:xfrm>
                    <a:off x="2387757" y="3146969"/>
                    <a:ext cx="1008112" cy="53860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/>
                            </a:rPr>
                            <m:t>3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21" name="TextBox 2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387757" y="3146969"/>
                    <a:ext cx="1008112" cy="538609"/>
                  </a:xfrm>
                  <a:prstGeom prst="rect">
                    <a:avLst/>
                  </a:prstGeom>
                  <a:blipFill rotWithShape="1"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TextBox 21"/>
                  <p:cNvSpPr txBox="1"/>
                  <p:nvPr/>
                </p:nvSpPr>
                <p:spPr>
                  <a:xfrm>
                    <a:off x="2219739" y="3819043"/>
                    <a:ext cx="1008112" cy="53860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/>
                            </a:rPr>
                            <m:t>−2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22" name="TextBox 2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19739" y="3819043"/>
                    <a:ext cx="1008112" cy="538609"/>
                  </a:xfrm>
                  <a:prstGeom prst="rect">
                    <a:avLst/>
                  </a:prstGeom>
                  <a:blipFill rotWithShape="1"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" name="TextBox 22"/>
                  <p:cNvSpPr txBox="1"/>
                  <p:nvPr/>
                </p:nvSpPr>
                <p:spPr>
                  <a:xfrm>
                    <a:off x="2051720" y="4575127"/>
                    <a:ext cx="1008112" cy="53860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smtClean="0">
                              <a:latin typeface="Cambria Math"/>
                            </a:rPr>
                            <m:t>−2</m:t>
                          </m:r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23" name="TextBox 2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51720" y="4575127"/>
                    <a:ext cx="1008112" cy="538609"/>
                  </a:xfrm>
                  <a:prstGeom prst="rect">
                    <a:avLst/>
                  </a:prstGeom>
                  <a:blipFill rotWithShape="1">
                    <a:blip r:embed="rId1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矩形 44"/>
                <p:cNvSpPr/>
                <p:nvPr/>
              </p:nvSpPr>
              <p:spPr>
                <a:xfrm>
                  <a:off x="4211960" y="4901098"/>
                  <a:ext cx="413447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i="1">
                            <a:latin typeface="Cambria Math"/>
                          </a:rPr>
                          <m:t>𝑦</m:t>
                        </m:r>
                      </m:oMath>
                    </m:oMathPara>
                  </a14:m>
                  <a:endParaRPr lang="zh-CN" altLang="en-US" sz="2000" dirty="0"/>
                </a:p>
              </p:txBody>
            </p:sp>
          </mc:Choice>
          <mc:Fallback xmlns="">
            <p:sp>
              <p:nvSpPr>
                <p:cNvPr id="45" name="矩形 4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11960" y="4901098"/>
                  <a:ext cx="413447" cy="400110"/>
                </a:xfrm>
                <a:prstGeom prst="rect">
                  <a:avLst/>
                </a:prstGeom>
                <a:blipFill rotWithShape="1">
                  <a:blip r:embed="rId15"/>
                  <a:stretch>
                    <a:fillRect b="-1076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/>
              <p:cNvSpPr txBox="1"/>
              <p:nvPr/>
            </p:nvSpPr>
            <p:spPr>
              <a:xfrm>
                <a:off x="1619672" y="5805264"/>
                <a:ext cx="278646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/>
                        </a:rPr>
                        <m:t>𝑓</m:t>
                      </m:r>
                      <m:r>
                        <a:rPr lang="en-US" altLang="zh-CN" sz="2400" b="0" i="1" smtClean="0">
                          <a:latin typeface="Cambria Math"/>
                        </a:rPr>
                        <m:t>(−2</m:t>
                      </m:r>
                      <m:sSub>
                        <m:sSubPr>
                          <m:ctrlPr>
                            <a:rPr lang="en-US" altLang="zh-CN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/>
                        </a:rPr>
                        <m:t>−2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/>
                        </a:rPr>
                        <m:t>+3)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47" name="TextBox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9672" y="5805264"/>
                <a:ext cx="2786468" cy="461665"/>
              </a:xfrm>
              <a:prstGeom prst="rect">
                <a:avLst/>
              </a:prstGeom>
              <a:blipFill rotWithShape="1">
                <a:blip r:embed="rId16"/>
                <a:stretch>
                  <a:fillRect b="-197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云形标注 47">
            <a:extLst>
              <a:ext uri="{FF2B5EF4-FFF2-40B4-BE49-F238E27FC236}">
                <a16:creationId xmlns="" xmlns:a16="http://schemas.microsoft.com/office/drawing/2014/main" id="{980B7583-27AC-4413-A365-DF88B19D369E}"/>
              </a:ext>
            </a:extLst>
          </p:cNvPr>
          <p:cNvSpPr/>
          <p:nvPr/>
        </p:nvSpPr>
        <p:spPr>
          <a:xfrm>
            <a:off x="2780960" y="3660454"/>
            <a:ext cx="1935056" cy="504056"/>
          </a:xfrm>
          <a:prstGeom prst="cloudCallout">
            <a:avLst>
              <a:gd name="adj1" fmla="val -41566"/>
              <a:gd name="adj2" fmla="val 104419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</a:rPr>
              <a:t>Step</a:t>
            </a:r>
            <a:r>
              <a:rPr lang="zh-CN" altLang="en-US" sz="2000" dirty="0">
                <a:solidFill>
                  <a:schemeClr val="tx1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</a:rPr>
              <a:t>函数</a:t>
            </a:r>
          </a:p>
        </p:txBody>
      </p:sp>
    </p:spTree>
    <p:extLst>
      <p:ext uri="{BB962C8B-B14F-4D97-AF65-F5344CB8AC3E}">
        <p14:creationId xmlns:p14="http://schemas.microsoft.com/office/powerpoint/2010/main" val="2609240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kern="1200" dirty="0">
                <a:solidFill>
                  <a:srgbClr val="000000"/>
                </a:solidFill>
                <a:latin typeface="Tahoma" pitchFamily="34" charset="0"/>
                <a:ea typeface="方正启体简体" pitchFamily="65" charset="-122"/>
                <a:cs typeface="+mn-cs"/>
              </a:rPr>
              <a:t>感知机</a:t>
            </a:r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123AF2E-258E-4A0B-8B09-315CA70F42CF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32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1AFB0B4-1401-4B5C-AE86-57984FFDBADA}" type="datetime11">
              <a:rPr lang="zh-CN" altLang="en-US" smtClean="0">
                <a:solidFill>
                  <a:srgbClr val="000000"/>
                </a:solidFill>
              </a:rPr>
              <a:t>20:02:07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AutoShape 2" descr="https://timgsa.baidu.com/timg?image&amp;quality=80&amp;size=b9999_10000&amp;sec=1512900319922&amp;di=a8b624417e3ad5024548a680ffa19178&amp;imgtype=0&amp;src=http%3A%2F%2Fsjczsw.fhedu.cn%2Fhtmledit%2Fuploadfile%2F6614E034-EA15-428F-8792-40A9F84E8BD0%2F20110921%2F20110921084756001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909879" y="3327375"/>
                <a:ext cx="22219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/>
                        </a:rPr>
                        <m:t>,</m:t>
                      </m:r>
                      <m:sSub>
                        <m:sSubPr>
                          <m:ctrlPr>
                            <a:rPr lang="en-US" altLang="zh-CN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US" altLang="zh-CN" sz="2400" i="1" smtClean="0">
                          <a:latin typeface="Cambria Math"/>
                          <a:ea typeface="Cambria Math"/>
                        </a:rPr>
                        <m:t>∈</m:t>
                      </m:r>
                      <m:r>
                        <a:rPr lang="en-US" altLang="zh-CN" sz="2400" b="0" i="1" smtClean="0">
                          <a:latin typeface="Cambria Math"/>
                          <a:ea typeface="Cambria Math"/>
                        </a:rPr>
                        <m:t>{0,1}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879" y="3327375"/>
                <a:ext cx="2221961" cy="461665"/>
              </a:xfrm>
              <a:prstGeom prst="rect">
                <a:avLst/>
              </a:prstGeom>
              <a:blipFill rotWithShape="1">
                <a:blip r:embed="rId2"/>
                <a:stretch>
                  <a:fillRect b="-197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714992" y="3831431"/>
                <a:ext cx="284889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/>
                            </a:rPr>
                            <m:t>𝑦</m:t>
                          </m:r>
                          <m:r>
                            <a:rPr lang="en-US" altLang="zh-CN" sz="2400" b="0" i="1" smtClean="0">
                              <a:latin typeface="Cambria Math"/>
                            </a:rPr>
                            <m:t>=</m:t>
                          </m:r>
                          <m:r>
                            <a:rPr lang="en-US" altLang="zh-CN" sz="2400" b="0" i="1" smtClean="0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zh-CN" sz="2400" b="0" i="0" smtClean="0">
                          <a:latin typeface="Cambria Math"/>
                        </a:rPr>
                        <m:t>XOR</m:t>
                      </m:r>
                      <m:r>
                        <a:rPr lang="en-US" altLang="zh-CN" sz="2400" b="0" i="1" smtClean="0">
                          <a:latin typeface="Cambria Math"/>
                        </a:rPr>
                        <m:t> </m:t>
                      </m:r>
                      <m:sSub>
                        <m:sSubPr>
                          <m:ctrlPr>
                            <a:rPr lang="en-US" altLang="zh-CN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992" y="3831431"/>
                <a:ext cx="2848896" cy="461665"/>
              </a:xfrm>
              <a:prstGeom prst="rect">
                <a:avLst/>
              </a:prstGeom>
              <a:blipFill rotWithShape="1">
                <a:blip r:embed="rId3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object 4"/>
          <p:cNvSpPr txBox="1"/>
          <p:nvPr/>
        </p:nvSpPr>
        <p:spPr>
          <a:xfrm>
            <a:off x="971600" y="2319263"/>
            <a:ext cx="5672692" cy="8438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『</a:t>
            </a:r>
            <a:r>
              <a:rPr sz="2800" dirty="0" err="1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逻辑</a:t>
            </a:r>
            <a:r>
              <a:rPr lang="zh-CN" altLang="en-US" sz="28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异或</a:t>
            </a:r>
            <a:r>
              <a:rPr sz="28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』</a:t>
            </a:r>
            <a:r>
              <a:rPr lang="zh-CN" altLang="en-US" sz="5400" dirty="0">
                <a:solidFill>
                  <a:srgbClr val="C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？</a:t>
            </a:r>
            <a:endParaRPr sz="2800" dirty="0">
              <a:solidFill>
                <a:srgbClr val="C00000"/>
              </a:solidFill>
              <a:latin typeface="田氏保钓体简" panose="02010800040101010101" pitchFamily="2" charset="-122"/>
              <a:ea typeface="田氏保钓体简" panose="02010800040101010101" pitchFamily="2" charset="-122"/>
              <a:cs typeface="SimSun"/>
            </a:endParaRPr>
          </a:p>
        </p:txBody>
      </p:sp>
      <p:grpSp>
        <p:nvGrpSpPr>
          <p:cNvPr id="43" name="组合 42"/>
          <p:cNvGrpSpPr/>
          <p:nvPr/>
        </p:nvGrpSpPr>
        <p:grpSpPr>
          <a:xfrm>
            <a:off x="5194309" y="1772816"/>
            <a:ext cx="2834075" cy="2457564"/>
            <a:chOff x="5267078" y="2564904"/>
            <a:chExt cx="2834075" cy="2457564"/>
          </a:xfrm>
        </p:grpSpPr>
        <p:grpSp>
          <p:nvGrpSpPr>
            <p:cNvPr id="28" name="组合 27"/>
            <p:cNvGrpSpPr/>
            <p:nvPr/>
          </p:nvGrpSpPr>
          <p:grpSpPr>
            <a:xfrm>
              <a:off x="5428218" y="2564904"/>
              <a:ext cx="2672935" cy="2261865"/>
              <a:chOff x="603524" y="1772816"/>
              <a:chExt cx="2672935" cy="2261865"/>
            </a:xfrm>
          </p:grpSpPr>
          <p:grpSp>
            <p:nvGrpSpPr>
              <p:cNvPr id="29" name="组合 28"/>
              <p:cNvGrpSpPr/>
              <p:nvPr/>
            </p:nvGrpSpPr>
            <p:grpSpPr>
              <a:xfrm>
                <a:off x="603524" y="1772816"/>
                <a:ext cx="2672935" cy="2261865"/>
                <a:chOff x="1395612" y="2175247"/>
                <a:chExt cx="2672935" cy="2261865"/>
              </a:xfrm>
            </p:grpSpPr>
            <p:grpSp>
              <p:nvGrpSpPr>
                <p:cNvPr id="32" name="组合 31"/>
                <p:cNvGrpSpPr/>
                <p:nvPr/>
              </p:nvGrpSpPr>
              <p:grpSpPr>
                <a:xfrm>
                  <a:off x="1395612" y="2175247"/>
                  <a:ext cx="2672935" cy="2261865"/>
                  <a:chOff x="963722" y="2052464"/>
                  <a:chExt cx="2672935" cy="2261865"/>
                </a:xfrm>
              </p:grpSpPr>
              <p:cxnSp>
                <p:nvCxnSpPr>
                  <p:cNvPr id="34" name="直接箭头连接符 33"/>
                  <p:cNvCxnSpPr/>
                  <p:nvPr/>
                </p:nvCxnSpPr>
                <p:spPr>
                  <a:xfrm>
                    <a:off x="1043608" y="4140696"/>
                    <a:ext cx="2088232" cy="0"/>
                  </a:xfrm>
                  <a:prstGeom prst="straightConnector1">
                    <a:avLst/>
                  </a:prstGeom>
                  <a:ln w="19050">
                    <a:tailEnd type="arrow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" name="直接箭头连接符 34"/>
                  <p:cNvCxnSpPr/>
                  <p:nvPr/>
                </p:nvCxnSpPr>
                <p:spPr>
                  <a:xfrm flipV="1">
                    <a:off x="1196008" y="2484512"/>
                    <a:ext cx="0" cy="1808584"/>
                  </a:xfrm>
                  <a:prstGeom prst="straightConnector1">
                    <a:avLst/>
                  </a:prstGeom>
                  <a:ln w="19050">
                    <a:tailEnd type="arrow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6" name="椭圆 35"/>
                  <p:cNvSpPr/>
                  <p:nvPr/>
                </p:nvSpPr>
                <p:spPr>
                  <a:xfrm>
                    <a:off x="1092639" y="3132584"/>
                    <a:ext cx="175828" cy="175828"/>
                  </a:xfrm>
                  <a:prstGeom prst="ellipse">
                    <a:avLst/>
                  </a:prstGeom>
                  <a:solidFill>
                    <a:schemeClr val="tx2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7" name="TextBox 36"/>
                      <p:cNvSpPr txBox="1"/>
                      <p:nvPr/>
                    </p:nvSpPr>
                    <p:spPr>
                      <a:xfrm>
                        <a:off x="3059832" y="3852664"/>
                        <a:ext cx="576825" cy="46166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sz="240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zh-CN" altLang="en-US" sz="2400" dirty="0"/>
                      </a:p>
                    </p:txBody>
                  </p:sp>
                </mc:Choice>
                <mc:Fallback xmlns="">
                  <p:sp>
                    <p:nvSpPr>
                      <p:cNvPr id="37" name="TextBox 36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3059832" y="3852664"/>
                        <a:ext cx="576825" cy="461665"/>
                      </a:xfrm>
                      <a:prstGeom prst="rect">
                        <a:avLst/>
                      </a:prstGeom>
                      <a:blipFill rotWithShape="1">
                        <a:blip r:embed="rId4"/>
                        <a:stretch>
                          <a:fillRect b="-2632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zh-CN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8" name="TextBox 37"/>
                      <p:cNvSpPr txBox="1"/>
                      <p:nvPr/>
                    </p:nvSpPr>
                    <p:spPr>
                      <a:xfrm>
                        <a:off x="963722" y="2052464"/>
                        <a:ext cx="583942" cy="46166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sz="240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zh-CN" altLang="en-US" sz="2400" dirty="0"/>
                      </a:p>
                    </p:txBody>
                  </p:sp>
                </mc:Choice>
                <mc:Fallback xmlns="">
                  <p:sp>
                    <p:nvSpPr>
                      <p:cNvPr id="38" name="TextBox 37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963722" y="2052464"/>
                        <a:ext cx="583942" cy="461665"/>
                      </a:xfrm>
                      <a:prstGeom prst="rect">
                        <a:avLst/>
                      </a:prstGeom>
                      <a:blipFill rotWithShape="1">
                        <a:blip r:embed="rId5"/>
                        <a:stretch>
                          <a:fillRect b="-2632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zh-CN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sp>
              <p:nvSpPr>
                <p:cNvPr id="33" name="椭圆 32"/>
                <p:cNvSpPr/>
                <p:nvPr/>
              </p:nvSpPr>
              <p:spPr>
                <a:xfrm>
                  <a:off x="2523806" y="3255367"/>
                  <a:ext cx="175828" cy="175828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30" name="椭圆 29"/>
              <p:cNvSpPr/>
              <p:nvPr/>
            </p:nvSpPr>
            <p:spPr>
              <a:xfrm>
                <a:off x="747896" y="3778340"/>
                <a:ext cx="175828" cy="175828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" name="椭圆 30"/>
              <p:cNvSpPr/>
              <p:nvPr/>
            </p:nvSpPr>
            <p:spPr>
              <a:xfrm>
                <a:off x="1731718" y="3773134"/>
                <a:ext cx="175828" cy="175828"/>
              </a:xfrm>
              <a:prstGeom prst="ellips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39" name="直接连接符 38"/>
            <p:cNvCxnSpPr/>
            <p:nvPr/>
          </p:nvCxnSpPr>
          <p:spPr>
            <a:xfrm>
              <a:off x="5557135" y="3273516"/>
              <a:ext cx="995085" cy="173966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矩形 39"/>
                <p:cNvSpPr/>
                <p:nvPr/>
              </p:nvSpPr>
              <p:spPr>
                <a:xfrm>
                  <a:off x="5339086" y="4643844"/>
                  <a:ext cx="385042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i="1">
                            <a:latin typeface="Cambria Math"/>
                            <a:ea typeface="Cambria Math"/>
                          </a:rPr>
                          <m:t>0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0" name="矩形 3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39086" y="4643844"/>
                  <a:ext cx="385042" cy="369332"/>
                </a:xfrm>
                <a:prstGeom prst="rect">
                  <a:avLst/>
                </a:prstGeom>
                <a:blipFill rotWithShape="1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矩形 40"/>
                <p:cNvSpPr/>
                <p:nvPr/>
              </p:nvSpPr>
              <p:spPr>
                <a:xfrm>
                  <a:off x="6477061" y="4653136"/>
                  <a:ext cx="385042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/>
                          </a:rPr>
                          <m:t>1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1" name="矩形 4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77061" y="4653136"/>
                  <a:ext cx="385042" cy="369332"/>
                </a:xfrm>
                <a:prstGeom prst="rect">
                  <a:avLst/>
                </a:prstGeom>
                <a:blipFill rotWithShape="1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矩形 41"/>
                <p:cNvSpPr/>
                <p:nvPr/>
              </p:nvSpPr>
              <p:spPr>
                <a:xfrm>
                  <a:off x="5267078" y="3563724"/>
                  <a:ext cx="385042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/>
                          </a:rPr>
                          <m:t>1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2" name="矩形 4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67078" y="3563724"/>
                  <a:ext cx="385042" cy="369332"/>
                </a:xfrm>
                <a:prstGeom prst="rect">
                  <a:avLst/>
                </a:prstGeom>
                <a:blipFill rotWithShape="1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4" name="表格 4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89440381"/>
                  </p:ext>
                </p:extLst>
              </p:nvPr>
            </p:nvGraphicFramePr>
            <p:xfrm>
              <a:off x="4633722" y="4500118"/>
              <a:ext cx="3826710" cy="188121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275570">
                      <a:extLst>
                        <a:ext uri="{9D8B030D-6E8A-4147-A177-3AD203B41FA5}">
                          <a16:colId xmlns="" xmlns:a16="http://schemas.microsoft.com/office/drawing/2014/main" val="20000"/>
                        </a:ext>
                      </a:extLst>
                    </a:gridCol>
                    <a:gridCol w="1275570">
                      <a:extLst>
                        <a:ext uri="{9D8B030D-6E8A-4147-A177-3AD203B41FA5}">
                          <a16:colId xmlns="" xmlns:a16="http://schemas.microsoft.com/office/drawing/2014/main" val="20001"/>
                        </a:ext>
                      </a:extLst>
                    </a:gridCol>
                    <a:gridCol w="1275570">
                      <a:extLst>
                        <a:ext uri="{9D8B030D-6E8A-4147-A177-3AD203B41FA5}">
                          <a16:colId xmlns="" xmlns:a16="http://schemas.microsoft.com/office/drawing/2014/main" val="20002"/>
                        </a:ext>
                      </a:extLst>
                    </a:gridCol>
                  </a:tblGrid>
                  <a:tr h="28973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00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b="0" i="1" smtClean="0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2000" b="0" i="1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000" dirty="0">
                            <a:latin typeface="+mn-lt"/>
                            <a:ea typeface="田氏保钓体简" panose="02010800040101010101" pitchFamily="2" charset="-122"/>
                          </a:endParaRPr>
                        </a:p>
                      </a:txBody>
                      <a:tcPr marL="71442" marR="71442" marT="35721" marB="35721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00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b="0" i="1" smtClean="0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2000" b="0" i="1" smtClean="0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000" dirty="0">
                            <a:latin typeface="+mn-lt"/>
                            <a:ea typeface="田氏保钓体简" panose="02010800040101010101" pitchFamily="2" charset="-122"/>
                          </a:endParaRPr>
                        </a:p>
                      </a:txBody>
                      <a:tcPr marL="71442" marR="71442" marT="35721" marB="3572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0" i="1" smtClean="0">
                                    <a:latin typeface="Cambria Math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zh-CN" altLang="en-US" sz="2000" dirty="0">
                            <a:latin typeface="+mn-lt"/>
                            <a:ea typeface="田氏保钓体简" panose="02010800040101010101" pitchFamily="2" charset="-122"/>
                          </a:endParaRPr>
                        </a:p>
                      </a:txBody>
                      <a:tcPr marL="71442" marR="71442" marT="35721" marB="3572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10000"/>
                      </a:ext>
                    </a:extLst>
                  </a:tr>
                  <a:tr h="28973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latin typeface="+mn-lt"/>
                              <a:ea typeface="田氏保钓体简" panose="02010800040101010101" pitchFamily="2" charset="-122"/>
                            </a:rPr>
                            <a:t>0</a:t>
                          </a:r>
                          <a:endParaRPr lang="zh-CN" altLang="en-US" sz="2000" dirty="0">
                            <a:latin typeface="+mn-lt"/>
                            <a:ea typeface="田氏保钓体简" panose="02010800040101010101" pitchFamily="2" charset="-122"/>
                          </a:endParaRPr>
                        </a:p>
                      </a:txBody>
                      <a:tcPr marL="71442" marR="71442" marT="35721" marB="35721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latin typeface="+mn-lt"/>
                              <a:ea typeface="田氏保钓体简" panose="02010800040101010101" pitchFamily="2" charset="-122"/>
                            </a:rPr>
                            <a:t>0</a:t>
                          </a:r>
                          <a:endParaRPr lang="zh-CN" altLang="en-US" sz="2000" dirty="0">
                            <a:latin typeface="+mn-lt"/>
                            <a:ea typeface="田氏保钓体简" panose="02010800040101010101" pitchFamily="2" charset="-122"/>
                          </a:endParaRPr>
                        </a:p>
                      </a:txBody>
                      <a:tcPr marL="71442" marR="71442" marT="35721" marB="3572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latin typeface="+mn-lt"/>
                              <a:ea typeface="田氏保钓体简" panose="02010800040101010101" pitchFamily="2" charset="-122"/>
                            </a:rPr>
                            <a:t>0</a:t>
                          </a:r>
                          <a:endParaRPr lang="zh-CN" altLang="en-US" sz="2000" dirty="0">
                            <a:latin typeface="+mn-lt"/>
                            <a:ea typeface="田氏保钓体简" panose="02010800040101010101" pitchFamily="2" charset="-122"/>
                          </a:endParaRPr>
                        </a:p>
                      </a:txBody>
                      <a:tcPr marL="71442" marR="71442" marT="35721" marB="3572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10001"/>
                      </a:ext>
                    </a:extLst>
                  </a:tr>
                  <a:tr h="28973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latin typeface="+mn-lt"/>
                              <a:ea typeface="田氏保钓体简" panose="02010800040101010101" pitchFamily="2" charset="-122"/>
                            </a:rPr>
                            <a:t>0</a:t>
                          </a:r>
                          <a:endParaRPr lang="zh-CN" altLang="en-US" sz="2000" dirty="0">
                            <a:latin typeface="+mn-lt"/>
                            <a:ea typeface="田氏保钓体简" panose="02010800040101010101" pitchFamily="2" charset="-122"/>
                          </a:endParaRPr>
                        </a:p>
                      </a:txBody>
                      <a:tcPr marL="71442" marR="71442" marT="35721" marB="35721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latin typeface="+mn-lt"/>
                              <a:ea typeface="田氏保钓体简" panose="02010800040101010101" pitchFamily="2" charset="-122"/>
                            </a:rPr>
                            <a:t>1</a:t>
                          </a:r>
                          <a:endParaRPr lang="zh-CN" altLang="en-US" sz="2000" dirty="0">
                            <a:latin typeface="+mn-lt"/>
                            <a:ea typeface="田氏保钓体简" panose="02010800040101010101" pitchFamily="2" charset="-122"/>
                          </a:endParaRPr>
                        </a:p>
                      </a:txBody>
                      <a:tcPr marL="71442" marR="71442" marT="35721" marB="3572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latin typeface="+mn-lt"/>
                              <a:ea typeface="田氏保钓体简" panose="02010800040101010101" pitchFamily="2" charset="-122"/>
                            </a:rPr>
                            <a:t>1</a:t>
                          </a:r>
                          <a:endParaRPr lang="zh-CN" altLang="en-US" sz="2000" dirty="0">
                            <a:latin typeface="+mn-lt"/>
                            <a:ea typeface="田氏保钓体简" panose="02010800040101010101" pitchFamily="2" charset="-122"/>
                          </a:endParaRPr>
                        </a:p>
                      </a:txBody>
                      <a:tcPr marL="71442" marR="71442" marT="35721" marB="3572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10002"/>
                      </a:ext>
                    </a:extLst>
                  </a:tr>
                  <a:tr h="28973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latin typeface="+mn-lt"/>
                              <a:ea typeface="田氏保钓体简" panose="02010800040101010101" pitchFamily="2" charset="-122"/>
                            </a:rPr>
                            <a:t>1</a:t>
                          </a:r>
                          <a:endParaRPr lang="zh-CN" altLang="en-US" sz="2000" dirty="0">
                            <a:latin typeface="+mn-lt"/>
                            <a:ea typeface="田氏保钓体简" panose="02010800040101010101" pitchFamily="2" charset="-122"/>
                          </a:endParaRPr>
                        </a:p>
                      </a:txBody>
                      <a:tcPr marL="71442" marR="71442" marT="35721" marB="35721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latin typeface="+mn-lt"/>
                              <a:ea typeface="田氏保钓体简" panose="02010800040101010101" pitchFamily="2" charset="-122"/>
                            </a:rPr>
                            <a:t>0</a:t>
                          </a:r>
                          <a:endParaRPr lang="zh-CN" altLang="en-US" sz="2000" dirty="0">
                            <a:latin typeface="+mn-lt"/>
                            <a:ea typeface="田氏保钓体简" panose="02010800040101010101" pitchFamily="2" charset="-122"/>
                          </a:endParaRPr>
                        </a:p>
                      </a:txBody>
                      <a:tcPr marL="71442" marR="71442" marT="35721" marB="3572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latin typeface="+mn-lt"/>
                              <a:ea typeface="田氏保钓体简" panose="02010800040101010101" pitchFamily="2" charset="-122"/>
                            </a:rPr>
                            <a:t>1</a:t>
                          </a:r>
                          <a:endParaRPr lang="zh-CN" altLang="en-US" sz="2000" dirty="0">
                            <a:latin typeface="+mn-lt"/>
                            <a:ea typeface="田氏保钓体简" panose="02010800040101010101" pitchFamily="2" charset="-122"/>
                          </a:endParaRPr>
                        </a:p>
                      </a:txBody>
                      <a:tcPr marL="71442" marR="71442" marT="35721" marB="3572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10003"/>
                      </a:ext>
                    </a:extLst>
                  </a:tr>
                  <a:tr h="28973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latin typeface="+mn-lt"/>
                              <a:ea typeface="田氏保钓体简" panose="02010800040101010101" pitchFamily="2" charset="-122"/>
                            </a:rPr>
                            <a:t>1</a:t>
                          </a:r>
                          <a:endParaRPr lang="zh-CN" altLang="en-US" sz="2000" dirty="0">
                            <a:latin typeface="+mn-lt"/>
                            <a:ea typeface="田氏保钓体简" panose="02010800040101010101" pitchFamily="2" charset="-122"/>
                          </a:endParaRPr>
                        </a:p>
                      </a:txBody>
                      <a:tcPr marL="71442" marR="71442" marT="35721" marB="35721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latin typeface="+mn-lt"/>
                              <a:ea typeface="田氏保钓体简" panose="02010800040101010101" pitchFamily="2" charset="-122"/>
                            </a:rPr>
                            <a:t>1</a:t>
                          </a:r>
                          <a:endParaRPr lang="zh-CN" altLang="en-US" sz="2000" dirty="0">
                            <a:latin typeface="+mn-lt"/>
                            <a:ea typeface="田氏保钓体简" panose="02010800040101010101" pitchFamily="2" charset="-122"/>
                          </a:endParaRPr>
                        </a:p>
                      </a:txBody>
                      <a:tcPr marL="71442" marR="71442" marT="35721" marB="3572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latin typeface="+mn-lt"/>
                              <a:ea typeface="田氏保钓体简" panose="02010800040101010101" pitchFamily="2" charset="-122"/>
                            </a:rPr>
                            <a:t>0</a:t>
                          </a:r>
                          <a:endParaRPr lang="zh-CN" altLang="en-US" sz="2000" dirty="0">
                            <a:latin typeface="+mn-lt"/>
                            <a:ea typeface="田氏保钓体简" panose="02010800040101010101" pitchFamily="2" charset="-122"/>
                          </a:endParaRPr>
                        </a:p>
                      </a:txBody>
                      <a:tcPr marL="71442" marR="71442" marT="35721" marB="3572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4" name="表格 4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89440381"/>
                  </p:ext>
                </p:extLst>
              </p:nvPr>
            </p:nvGraphicFramePr>
            <p:xfrm>
              <a:off x="4633722" y="4500118"/>
              <a:ext cx="3826710" cy="188121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275570"/>
                    <a:gridCol w="1275570"/>
                    <a:gridCol w="1275570"/>
                  </a:tblGrid>
                  <a:tr h="376242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71442" marR="71442" marT="35721" marB="35721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9"/>
                          <a:stretch>
                            <a:fillRect r="-200478" b="-4290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71442" marR="71442" marT="35721" marB="3572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9"/>
                          <a:stretch>
                            <a:fillRect l="-99524" r="-99524" b="-4290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71442" marR="71442" marT="35721" marB="3572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9"/>
                          <a:stretch>
                            <a:fillRect l="-200478" b="-429032"/>
                          </a:stretch>
                        </a:blipFill>
                      </a:tcPr>
                    </a:tc>
                  </a:tr>
                  <a:tr h="37624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>
                              <a:latin typeface="+mn-lt"/>
                              <a:ea typeface="田氏保钓体简" panose="02010800040101010101" pitchFamily="2" charset="-122"/>
                            </a:rPr>
                            <a:t>0</a:t>
                          </a:r>
                          <a:endParaRPr lang="zh-CN" altLang="en-US" sz="2000" dirty="0">
                            <a:latin typeface="+mn-lt"/>
                            <a:ea typeface="田氏保钓体简" panose="02010800040101010101" pitchFamily="2" charset="-122"/>
                          </a:endParaRPr>
                        </a:p>
                      </a:txBody>
                      <a:tcPr marL="71442" marR="71442" marT="35721" marB="35721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>
                              <a:latin typeface="+mn-lt"/>
                              <a:ea typeface="田氏保钓体简" panose="02010800040101010101" pitchFamily="2" charset="-122"/>
                            </a:rPr>
                            <a:t>0</a:t>
                          </a:r>
                          <a:endParaRPr lang="zh-CN" altLang="en-US" sz="2000" dirty="0">
                            <a:latin typeface="+mn-lt"/>
                            <a:ea typeface="田氏保钓体简" panose="02010800040101010101" pitchFamily="2" charset="-122"/>
                          </a:endParaRPr>
                        </a:p>
                      </a:txBody>
                      <a:tcPr marL="71442" marR="71442" marT="35721" marB="3572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>
                              <a:latin typeface="+mn-lt"/>
                              <a:ea typeface="田氏保钓体简" panose="02010800040101010101" pitchFamily="2" charset="-122"/>
                            </a:rPr>
                            <a:t>0</a:t>
                          </a:r>
                          <a:endParaRPr lang="zh-CN" altLang="en-US" sz="2000" dirty="0">
                            <a:latin typeface="+mn-lt"/>
                            <a:ea typeface="田氏保钓体简" panose="02010800040101010101" pitchFamily="2" charset="-122"/>
                          </a:endParaRPr>
                        </a:p>
                      </a:txBody>
                      <a:tcPr marL="71442" marR="71442" marT="35721" marB="3572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7624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>
                              <a:latin typeface="+mn-lt"/>
                              <a:ea typeface="田氏保钓体简" panose="02010800040101010101" pitchFamily="2" charset="-122"/>
                            </a:rPr>
                            <a:t>0</a:t>
                          </a:r>
                          <a:endParaRPr lang="zh-CN" altLang="en-US" sz="2000" dirty="0">
                            <a:latin typeface="+mn-lt"/>
                            <a:ea typeface="田氏保钓体简" panose="02010800040101010101" pitchFamily="2" charset="-122"/>
                          </a:endParaRPr>
                        </a:p>
                      </a:txBody>
                      <a:tcPr marL="71442" marR="71442" marT="35721" marB="35721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>
                              <a:latin typeface="+mn-lt"/>
                              <a:ea typeface="田氏保钓体简" panose="02010800040101010101" pitchFamily="2" charset="-122"/>
                            </a:rPr>
                            <a:t>1</a:t>
                          </a:r>
                          <a:endParaRPr lang="zh-CN" altLang="en-US" sz="2000" dirty="0">
                            <a:latin typeface="+mn-lt"/>
                            <a:ea typeface="田氏保钓体简" panose="02010800040101010101" pitchFamily="2" charset="-122"/>
                          </a:endParaRPr>
                        </a:p>
                      </a:txBody>
                      <a:tcPr marL="71442" marR="71442" marT="35721" marB="3572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>
                              <a:latin typeface="+mn-lt"/>
                              <a:ea typeface="田氏保钓体简" panose="02010800040101010101" pitchFamily="2" charset="-122"/>
                            </a:rPr>
                            <a:t>1</a:t>
                          </a:r>
                          <a:endParaRPr lang="zh-CN" altLang="en-US" sz="2000" dirty="0">
                            <a:latin typeface="+mn-lt"/>
                            <a:ea typeface="田氏保钓体简" panose="02010800040101010101" pitchFamily="2" charset="-122"/>
                          </a:endParaRPr>
                        </a:p>
                      </a:txBody>
                      <a:tcPr marL="71442" marR="71442" marT="35721" marB="3572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7624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>
                              <a:latin typeface="+mn-lt"/>
                              <a:ea typeface="田氏保钓体简" panose="02010800040101010101" pitchFamily="2" charset="-122"/>
                            </a:rPr>
                            <a:t>1</a:t>
                          </a:r>
                          <a:endParaRPr lang="zh-CN" altLang="en-US" sz="2000" dirty="0">
                            <a:latin typeface="+mn-lt"/>
                            <a:ea typeface="田氏保钓体简" panose="02010800040101010101" pitchFamily="2" charset="-122"/>
                          </a:endParaRPr>
                        </a:p>
                      </a:txBody>
                      <a:tcPr marL="71442" marR="71442" marT="35721" marB="35721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>
                              <a:latin typeface="+mn-lt"/>
                              <a:ea typeface="田氏保钓体简" panose="02010800040101010101" pitchFamily="2" charset="-122"/>
                            </a:rPr>
                            <a:t>0</a:t>
                          </a:r>
                          <a:endParaRPr lang="zh-CN" altLang="en-US" sz="2000" dirty="0">
                            <a:latin typeface="+mn-lt"/>
                            <a:ea typeface="田氏保钓体简" panose="02010800040101010101" pitchFamily="2" charset="-122"/>
                          </a:endParaRPr>
                        </a:p>
                      </a:txBody>
                      <a:tcPr marL="71442" marR="71442" marT="35721" marB="3572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>
                              <a:latin typeface="+mn-lt"/>
                              <a:ea typeface="田氏保钓体简" panose="02010800040101010101" pitchFamily="2" charset="-122"/>
                            </a:rPr>
                            <a:t>1</a:t>
                          </a:r>
                          <a:endParaRPr lang="zh-CN" altLang="en-US" sz="2000" dirty="0">
                            <a:latin typeface="+mn-lt"/>
                            <a:ea typeface="田氏保钓体简" panose="02010800040101010101" pitchFamily="2" charset="-122"/>
                          </a:endParaRPr>
                        </a:p>
                      </a:txBody>
                      <a:tcPr marL="71442" marR="71442" marT="35721" marB="3572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7624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>
                              <a:latin typeface="+mn-lt"/>
                              <a:ea typeface="田氏保钓体简" panose="02010800040101010101" pitchFamily="2" charset="-122"/>
                            </a:rPr>
                            <a:t>1</a:t>
                          </a:r>
                          <a:endParaRPr lang="zh-CN" altLang="en-US" sz="2000" dirty="0">
                            <a:latin typeface="+mn-lt"/>
                            <a:ea typeface="田氏保钓体简" panose="02010800040101010101" pitchFamily="2" charset="-122"/>
                          </a:endParaRPr>
                        </a:p>
                      </a:txBody>
                      <a:tcPr marL="71442" marR="71442" marT="35721" marB="35721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>
                              <a:latin typeface="+mn-lt"/>
                              <a:ea typeface="田氏保钓体简" panose="02010800040101010101" pitchFamily="2" charset="-122"/>
                            </a:rPr>
                            <a:t>1</a:t>
                          </a:r>
                          <a:endParaRPr lang="zh-CN" altLang="en-US" sz="2000" dirty="0">
                            <a:latin typeface="+mn-lt"/>
                            <a:ea typeface="田氏保钓体简" panose="02010800040101010101" pitchFamily="2" charset="-122"/>
                          </a:endParaRPr>
                        </a:p>
                      </a:txBody>
                      <a:tcPr marL="71442" marR="71442" marT="35721" marB="3572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smtClean="0">
                              <a:latin typeface="+mn-lt"/>
                              <a:ea typeface="田氏保钓体简" panose="02010800040101010101" pitchFamily="2" charset="-122"/>
                            </a:rPr>
                            <a:t>0</a:t>
                          </a:r>
                          <a:endParaRPr lang="zh-CN" altLang="en-US" sz="2000" dirty="0">
                            <a:latin typeface="+mn-lt"/>
                            <a:ea typeface="田氏保钓体简" panose="02010800040101010101" pitchFamily="2" charset="-122"/>
                          </a:endParaRPr>
                        </a:p>
                      </a:txBody>
                      <a:tcPr marL="71442" marR="71442" marT="35721" marB="3572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49" name="object 4"/>
          <p:cNvSpPr txBox="1"/>
          <p:nvPr/>
        </p:nvSpPr>
        <p:spPr>
          <a:xfrm>
            <a:off x="909879" y="4869160"/>
            <a:ext cx="2864890" cy="8874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28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感知机无法完成！</a:t>
            </a:r>
            <a:endParaRPr lang="en-US" altLang="zh-CN" sz="2800" dirty="0">
              <a:latin typeface="田氏保钓体简" panose="02010800040101010101" pitchFamily="2" charset="-122"/>
              <a:ea typeface="田氏保钓体简" panose="02010800040101010101" pitchFamily="2" charset="-122"/>
              <a:cs typeface="SimSun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28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只适合线性可分</a:t>
            </a:r>
            <a:endParaRPr sz="2800" dirty="0">
              <a:latin typeface="田氏保钓体简" panose="02010800040101010101" pitchFamily="2" charset="-122"/>
              <a:ea typeface="田氏保钓体简" panose="02010800040101010101" pitchFamily="2" charset="-122"/>
              <a:cs typeface="SimSun"/>
            </a:endParaRPr>
          </a:p>
        </p:txBody>
      </p:sp>
      <p:cxnSp>
        <p:nvCxnSpPr>
          <p:cNvPr id="50" name="直接连接符 49"/>
          <p:cNvCxnSpPr/>
          <p:nvPr/>
        </p:nvCxnSpPr>
        <p:spPr>
          <a:xfrm>
            <a:off x="5266317" y="3109156"/>
            <a:ext cx="1825963" cy="83980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1505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kern="1200" dirty="0">
                <a:solidFill>
                  <a:srgbClr val="000000"/>
                </a:solidFill>
                <a:latin typeface="Tahoma" pitchFamily="34" charset="0"/>
                <a:ea typeface="方正启体简体" pitchFamily="65" charset="-122"/>
                <a:cs typeface="+mn-cs"/>
              </a:rPr>
              <a:t>如何解决异或问题</a:t>
            </a:r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123AF2E-258E-4A0B-8B09-315CA70F42CF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33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1AFB0B4-1401-4B5C-AE86-57984FFDBADA}" type="datetime11">
              <a:rPr lang="zh-CN" altLang="en-US" smtClean="0">
                <a:solidFill>
                  <a:srgbClr val="000000"/>
                </a:solidFill>
              </a:rPr>
              <a:t>20:02:07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AutoShape 2" descr="https://timgsa.baidu.com/timg?image&amp;quality=80&amp;size=b9999_10000&amp;sec=1512900319922&amp;di=a8b624417e3ad5024548a680ffa19178&amp;imgtype=0&amp;src=http%3A%2F%2Fsjczsw.fhedu.cn%2Fhtmledit%2Fuploadfile%2F6614E034-EA15-428F-8792-40A9F84E8BD0%2F20110921%2F20110921084756001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41" name="组合 40"/>
          <p:cNvGrpSpPr/>
          <p:nvPr/>
        </p:nvGrpSpPr>
        <p:grpSpPr>
          <a:xfrm>
            <a:off x="827203" y="1700808"/>
            <a:ext cx="3024336" cy="2520280"/>
            <a:chOff x="5076817" y="2564904"/>
            <a:chExt cx="3024336" cy="2520280"/>
          </a:xfrm>
        </p:grpSpPr>
        <p:grpSp>
          <p:nvGrpSpPr>
            <p:cNvPr id="42" name="组合 41"/>
            <p:cNvGrpSpPr/>
            <p:nvPr/>
          </p:nvGrpSpPr>
          <p:grpSpPr>
            <a:xfrm>
              <a:off x="5428218" y="2564904"/>
              <a:ext cx="2672935" cy="2261865"/>
              <a:chOff x="603524" y="1772816"/>
              <a:chExt cx="2672935" cy="2261865"/>
            </a:xfrm>
          </p:grpSpPr>
          <p:grpSp>
            <p:nvGrpSpPr>
              <p:cNvPr id="47" name="组合 46"/>
              <p:cNvGrpSpPr/>
              <p:nvPr/>
            </p:nvGrpSpPr>
            <p:grpSpPr>
              <a:xfrm>
                <a:off x="603524" y="1772816"/>
                <a:ext cx="2672935" cy="2261865"/>
                <a:chOff x="1395612" y="2175247"/>
                <a:chExt cx="2672935" cy="2261865"/>
              </a:xfrm>
            </p:grpSpPr>
            <p:grpSp>
              <p:nvGrpSpPr>
                <p:cNvPr id="50" name="组合 49"/>
                <p:cNvGrpSpPr/>
                <p:nvPr/>
              </p:nvGrpSpPr>
              <p:grpSpPr>
                <a:xfrm>
                  <a:off x="1395612" y="2175247"/>
                  <a:ext cx="2672935" cy="2261865"/>
                  <a:chOff x="963722" y="2052464"/>
                  <a:chExt cx="2672935" cy="2261865"/>
                </a:xfrm>
              </p:grpSpPr>
              <p:cxnSp>
                <p:nvCxnSpPr>
                  <p:cNvPr id="52" name="直接箭头连接符 51"/>
                  <p:cNvCxnSpPr/>
                  <p:nvPr/>
                </p:nvCxnSpPr>
                <p:spPr>
                  <a:xfrm>
                    <a:off x="1043608" y="4140696"/>
                    <a:ext cx="2088232" cy="0"/>
                  </a:xfrm>
                  <a:prstGeom prst="straightConnector1">
                    <a:avLst/>
                  </a:prstGeom>
                  <a:ln w="19050">
                    <a:tailEnd type="arrow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" name="直接箭头连接符 52"/>
                  <p:cNvCxnSpPr/>
                  <p:nvPr/>
                </p:nvCxnSpPr>
                <p:spPr>
                  <a:xfrm flipV="1">
                    <a:off x="1196008" y="2484512"/>
                    <a:ext cx="0" cy="1808584"/>
                  </a:xfrm>
                  <a:prstGeom prst="straightConnector1">
                    <a:avLst/>
                  </a:prstGeom>
                  <a:ln w="19050">
                    <a:tailEnd type="arrow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4" name="椭圆 53"/>
                  <p:cNvSpPr/>
                  <p:nvPr/>
                </p:nvSpPr>
                <p:spPr>
                  <a:xfrm>
                    <a:off x="1092639" y="3132584"/>
                    <a:ext cx="175828" cy="175828"/>
                  </a:xfrm>
                  <a:prstGeom prst="ellipse">
                    <a:avLst/>
                  </a:prstGeom>
                  <a:solidFill>
                    <a:schemeClr val="tx2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55" name="TextBox 54"/>
                      <p:cNvSpPr txBox="1"/>
                      <p:nvPr/>
                    </p:nvSpPr>
                    <p:spPr>
                      <a:xfrm>
                        <a:off x="3059832" y="3852664"/>
                        <a:ext cx="576825" cy="46166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sz="240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zh-CN" altLang="en-US" sz="2400" dirty="0"/>
                      </a:p>
                    </p:txBody>
                  </p:sp>
                </mc:Choice>
                <mc:Fallback xmlns="">
                  <p:sp>
                    <p:nvSpPr>
                      <p:cNvPr id="55" name="TextBox 54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3059832" y="3852664"/>
                        <a:ext cx="576825" cy="461665"/>
                      </a:xfrm>
                      <a:prstGeom prst="rect">
                        <a:avLst/>
                      </a:prstGeom>
                      <a:blipFill rotWithShape="1">
                        <a:blip r:embed="rId2"/>
                        <a:stretch>
                          <a:fillRect b="-2632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zh-CN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56" name="TextBox 55"/>
                      <p:cNvSpPr txBox="1"/>
                      <p:nvPr/>
                    </p:nvSpPr>
                    <p:spPr>
                      <a:xfrm>
                        <a:off x="963722" y="2052464"/>
                        <a:ext cx="583942" cy="46166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sz="240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zh-CN" altLang="en-US" sz="2400" dirty="0"/>
                      </a:p>
                    </p:txBody>
                  </p:sp>
                </mc:Choice>
                <mc:Fallback xmlns="">
                  <p:sp>
                    <p:nvSpPr>
                      <p:cNvPr id="56" name="TextBox 55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963722" y="2052464"/>
                        <a:ext cx="583942" cy="461665"/>
                      </a:xfrm>
                      <a:prstGeom prst="rect">
                        <a:avLst/>
                      </a:prstGeom>
                      <a:blipFill rotWithShape="1">
                        <a:blip r:embed="rId3"/>
                        <a:stretch>
                          <a:fillRect b="-2632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zh-CN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sp>
              <p:nvSpPr>
                <p:cNvPr id="51" name="椭圆 50"/>
                <p:cNvSpPr/>
                <p:nvPr/>
              </p:nvSpPr>
              <p:spPr>
                <a:xfrm>
                  <a:off x="2523806" y="3255367"/>
                  <a:ext cx="175828" cy="175828"/>
                </a:xfrm>
                <a:prstGeom prst="ellips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48" name="椭圆 47"/>
              <p:cNvSpPr/>
              <p:nvPr/>
            </p:nvSpPr>
            <p:spPr>
              <a:xfrm>
                <a:off x="747896" y="3778340"/>
                <a:ext cx="175828" cy="175828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" name="椭圆 48"/>
              <p:cNvSpPr/>
              <p:nvPr/>
            </p:nvSpPr>
            <p:spPr>
              <a:xfrm>
                <a:off x="1731718" y="3773134"/>
                <a:ext cx="175828" cy="175828"/>
              </a:xfrm>
              <a:prstGeom prst="ellips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43" name="直接连接符 42"/>
            <p:cNvCxnSpPr/>
            <p:nvPr/>
          </p:nvCxnSpPr>
          <p:spPr>
            <a:xfrm>
              <a:off x="5076817" y="3617650"/>
              <a:ext cx="1607914" cy="1467534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矩形 43"/>
                <p:cNvSpPr/>
                <p:nvPr/>
              </p:nvSpPr>
              <p:spPr>
                <a:xfrm>
                  <a:off x="5339086" y="4643844"/>
                  <a:ext cx="385042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i="1">
                            <a:latin typeface="Cambria Math"/>
                            <a:ea typeface="Cambria Math"/>
                          </a:rPr>
                          <m:t>0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4" name="矩形 4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39086" y="4643844"/>
                  <a:ext cx="385042" cy="369332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矩形 44"/>
                <p:cNvSpPr/>
                <p:nvPr/>
              </p:nvSpPr>
              <p:spPr>
                <a:xfrm>
                  <a:off x="6477061" y="4653136"/>
                  <a:ext cx="385042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/>
                          </a:rPr>
                          <m:t>1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5" name="矩形 4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77061" y="4653136"/>
                  <a:ext cx="385042" cy="369332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矩形 45"/>
                <p:cNvSpPr/>
                <p:nvPr/>
              </p:nvSpPr>
              <p:spPr>
                <a:xfrm>
                  <a:off x="5267078" y="3563724"/>
                  <a:ext cx="385042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/>
                          </a:rPr>
                          <m:t>1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6" name="矩形 4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67078" y="3563724"/>
                  <a:ext cx="385042" cy="369332"/>
                </a:xfrm>
                <a:prstGeom prst="rect">
                  <a:avLst/>
                </a:prstGeom>
                <a:blipFill rotWithShape="1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7" name="组合 56"/>
          <p:cNvGrpSpPr/>
          <p:nvPr/>
        </p:nvGrpSpPr>
        <p:grpSpPr>
          <a:xfrm>
            <a:off x="4978285" y="1700808"/>
            <a:ext cx="2834075" cy="2457564"/>
            <a:chOff x="5267078" y="2564904"/>
            <a:chExt cx="2834075" cy="2457564"/>
          </a:xfrm>
        </p:grpSpPr>
        <p:grpSp>
          <p:nvGrpSpPr>
            <p:cNvPr id="58" name="组合 57"/>
            <p:cNvGrpSpPr/>
            <p:nvPr/>
          </p:nvGrpSpPr>
          <p:grpSpPr>
            <a:xfrm>
              <a:off x="5428218" y="2564904"/>
              <a:ext cx="2672935" cy="2261865"/>
              <a:chOff x="603524" y="1772816"/>
              <a:chExt cx="2672935" cy="2261865"/>
            </a:xfrm>
          </p:grpSpPr>
          <p:grpSp>
            <p:nvGrpSpPr>
              <p:cNvPr id="63" name="组合 62"/>
              <p:cNvGrpSpPr/>
              <p:nvPr/>
            </p:nvGrpSpPr>
            <p:grpSpPr>
              <a:xfrm>
                <a:off x="603524" y="1772816"/>
                <a:ext cx="2672935" cy="2261865"/>
                <a:chOff x="1395612" y="2175247"/>
                <a:chExt cx="2672935" cy="2261865"/>
              </a:xfrm>
            </p:grpSpPr>
            <p:grpSp>
              <p:nvGrpSpPr>
                <p:cNvPr id="66" name="组合 65"/>
                <p:cNvGrpSpPr/>
                <p:nvPr/>
              </p:nvGrpSpPr>
              <p:grpSpPr>
                <a:xfrm>
                  <a:off x="1395612" y="2175247"/>
                  <a:ext cx="2672935" cy="2261865"/>
                  <a:chOff x="963722" y="2052464"/>
                  <a:chExt cx="2672935" cy="2261865"/>
                </a:xfrm>
              </p:grpSpPr>
              <p:cxnSp>
                <p:nvCxnSpPr>
                  <p:cNvPr id="68" name="直接箭头连接符 67"/>
                  <p:cNvCxnSpPr/>
                  <p:nvPr/>
                </p:nvCxnSpPr>
                <p:spPr>
                  <a:xfrm>
                    <a:off x="1043608" y="4140696"/>
                    <a:ext cx="2088232" cy="0"/>
                  </a:xfrm>
                  <a:prstGeom prst="straightConnector1">
                    <a:avLst/>
                  </a:prstGeom>
                  <a:ln w="19050">
                    <a:tailEnd type="arrow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9" name="直接箭头连接符 68"/>
                  <p:cNvCxnSpPr/>
                  <p:nvPr/>
                </p:nvCxnSpPr>
                <p:spPr>
                  <a:xfrm flipV="1">
                    <a:off x="1196008" y="2484512"/>
                    <a:ext cx="0" cy="1808584"/>
                  </a:xfrm>
                  <a:prstGeom prst="straightConnector1">
                    <a:avLst/>
                  </a:prstGeom>
                  <a:ln w="19050">
                    <a:tailEnd type="arrow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70" name="椭圆 69"/>
                  <p:cNvSpPr/>
                  <p:nvPr/>
                </p:nvSpPr>
                <p:spPr>
                  <a:xfrm>
                    <a:off x="1092639" y="3132584"/>
                    <a:ext cx="175828" cy="175828"/>
                  </a:xfrm>
                  <a:prstGeom prst="ellipse">
                    <a:avLst/>
                  </a:prstGeom>
                  <a:solidFill>
                    <a:schemeClr val="tx2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71" name="TextBox 70"/>
                      <p:cNvSpPr txBox="1"/>
                      <p:nvPr/>
                    </p:nvSpPr>
                    <p:spPr>
                      <a:xfrm>
                        <a:off x="3059832" y="3852664"/>
                        <a:ext cx="576825" cy="46166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sz="240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zh-CN" altLang="en-US" sz="2400" dirty="0"/>
                      </a:p>
                    </p:txBody>
                  </p:sp>
                </mc:Choice>
                <mc:Fallback xmlns="">
                  <p:sp>
                    <p:nvSpPr>
                      <p:cNvPr id="71" name="TextBox 70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3059832" y="3852664"/>
                        <a:ext cx="576825" cy="461665"/>
                      </a:xfrm>
                      <a:prstGeom prst="rect">
                        <a:avLst/>
                      </a:prstGeom>
                      <a:blipFill rotWithShape="1">
                        <a:blip r:embed="rId7"/>
                        <a:stretch>
                          <a:fillRect b="-2632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zh-CN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72" name="TextBox 71"/>
                      <p:cNvSpPr txBox="1"/>
                      <p:nvPr/>
                    </p:nvSpPr>
                    <p:spPr>
                      <a:xfrm>
                        <a:off x="963722" y="2052464"/>
                        <a:ext cx="583942" cy="46166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sz="240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zh-CN" altLang="en-US" sz="2400" dirty="0"/>
                      </a:p>
                    </p:txBody>
                  </p:sp>
                </mc:Choice>
                <mc:Fallback xmlns="">
                  <p:sp>
                    <p:nvSpPr>
                      <p:cNvPr id="72" name="TextBox 71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963722" y="2052464"/>
                        <a:ext cx="583942" cy="461665"/>
                      </a:xfrm>
                      <a:prstGeom prst="rect">
                        <a:avLst/>
                      </a:prstGeom>
                      <a:blipFill rotWithShape="1">
                        <a:blip r:embed="rId8"/>
                        <a:stretch>
                          <a:fillRect b="-2632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zh-CN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sp>
              <p:nvSpPr>
                <p:cNvPr id="67" name="椭圆 66"/>
                <p:cNvSpPr/>
                <p:nvPr/>
              </p:nvSpPr>
              <p:spPr>
                <a:xfrm>
                  <a:off x="2523806" y="3255367"/>
                  <a:ext cx="175828" cy="175828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64" name="椭圆 63"/>
              <p:cNvSpPr/>
              <p:nvPr/>
            </p:nvSpPr>
            <p:spPr>
              <a:xfrm>
                <a:off x="747896" y="3778340"/>
                <a:ext cx="175828" cy="175828"/>
              </a:xfrm>
              <a:prstGeom prst="ellips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" name="椭圆 64"/>
              <p:cNvSpPr/>
              <p:nvPr/>
            </p:nvSpPr>
            <p:spPr>
              <a:xfrm>
                <a:off x="1731718" y="3773134"/>
                <a:ext cx="175828" cy="175828"/>
              </a:xfrm>
              <a:prstGeom prst="ellips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59" name="直接连接符 58"/>
            <p:cNvCxnSpPr/>
            <p:nvPr/>
          </p:nvCxnSpPr>
          <p:spPr>
            <a:xfrm>
              <a:off x="5557135" y="3273516"/>
              <a:ext cx="1607914" cy="1467534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矩形 59"/>
                <p:cNvSpPr/>
                <p:nvPr/>
              </p:nvSpPr>
              <p:spPr>
                <a:xfrm>
                  <a:off x="5339086" y="4643844"/>
                  <a:ext cx="385042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i="1">
                            <a:latin typeface="Cambria Math"/>
                            <a:ea typeface="Cambria Math"/>
                          </a:rPr>
                          <m:t>0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60" name="矩形 5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39086" y="4643844"/>
                  <a:ext cx="385042" cy="369332"/>
                </a:xfrm>
                <a:prstGeom prst="rect">
                  <a:avLst/>
                </a:prstGeom>
                <a:blipFill rotWithShape="1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矩形 60"/>
                <p:cNvSpPr/>
                <p:nvPr/>
              </p:nvSpPr>
              <p:spPr>
                <a:xfrm>
                  <a:off x="6477061" y="4653136"/>
                  <a:ext cx="385042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/>
                          </a:rPr>
                          <m:t>1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61" name="矩形 6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77061" y="4653136"/>
                  <a:ext cx="385042" cy="369332"/>
                </a:xfrm>
                <a:prstGeom prst="rect">
                  <a:avLst/>
                </a:prstGeom>
                <a:blipFill rotWithShape="1"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矩形 61"/>
                <p:cNvSpPr/>
                <p:nvPr/>
              </p:nvSpPr>
              <p:spPr>
                <a:xfrm>
                  <a:off x="5267078" y="3563724"/>
                  <a:ext cx="385042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/>
                          </a:rPr>
                          <m:t>1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62" name="矩形 6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67078" y="3563724"/>
                  <a:ext cx="385042" cy="369332"/>
                </a:xfrm>
                <a:prstGeom prst="rect">
                  <a:avLst/>
                </a:prstGeom>
                <a:blipFill rotWithShape="1"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74" name="矩形 73"/>
          <p:cNvSpPr/>
          <p:nvPr/>
        </p:nvSpPr>
        <p:spPr>
          <a:xfrm>
            <a:off x="2469559" y="2226930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或</a:t>
            </a:r>
            <a:endParaRPr lang="zh-CN" altLang="en-US" dirty="0"/>
          </a:p>
        </p:txBody>
      </p:sp>
      <p:sp>
        <p:nvSpPr>
          <p:cNvPr id="75" name="矩形 74"/>
          <p:cNvSpPr/>
          <p:nvPr/>
        </p:nvSpPr>
        <p:spPr>
          <a:xfrm>
            <a:off x="6516216" y="2256547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与的非</a:t>
            </a:r>
            <a:endParaRPr lang="zh-CN" altLang="en-US" dirty="0"/>
          </a:p>
        </p:txBody>
      </p:sp>
      <p:sp>
        <p:nvSpPr>
          <p:cNvPr id="76" name="矩形 75"/>
          <p:cNvSpPr/>
          <p:nvPr/>
        </p:nvSpPr>
        <p:spPr>
          <a:xfrm>
            <a:off x="4220235" y="3876954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与</a:t>
            </a:r>
            <a:endParaRPr lang="zh-CN" altLang="en-US" dirty="0"/>
          </a:p>
        </p:txBody>
      </p:sp>
      <p:cxnSp>
        <p:nvCxnSpPr>
          <p:cNvPr id="78" name="直接箭头连接符 77"/>
          <p:cNvCxnSpPr/>
          <p:nvPr/>
        </p:nvCxnSpPr>
        <p:spPr>
          <a:xfrm>
            <a:off x="3851539" y="3731840"/>
            <a:ext cx="585541" cy="86409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9" name="直接箭头连接符 78"/>
          <p:cNvCxnSpPr/>
          <p:nvPr/>
        </p:nvCxnSpPr>
        <p:spPr>
          <a:xfrm flipH="1">
            <a:off x="4462336" y="3701126"/>
            <a:ext cx="495467" cy="89481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87" name="组合 86"/>
          <p:cNvGrpSpPr/>
          <p:nvPr/>
        </p:nvGrpSpPr>
        <p:grpSpPr>
          <a:xfrm>
            <a:off x="3250093" y="4005064"/>
            <a:ext cx="2834075" cy="2457564"/>
            <a:chOff x="5267078" y="2564904"/>
            <a:chExt cx="2834075" cy="2457564"/>
          </a:xfrm>
        </p:grpSpPr>
        <p:grpSp>
          <p:nvGrpSpPr>
            <p:cNvPr id="88" name="组合 87"/>
            <p:cNvGrpSpPr/>
            <p:nvPr/>
          </p:nvGrpSpPr>
          <p:grpSpPr>
            <a:xfrm>
              <a:off x="5428218" y="2564904"/>
              <a:ext cx="2672935" cy="2261865"/>
              <a:chOff x="603524" y="1772816"/>
              <a:chExt cx="2672935" cy="2261865"/>
            </a:xfrm>
          </p:grpSpPr>
          <p:grpSp>
            <p:nvGrpSpPr>
              <p:cNvPr id="93" name="组合 92"/>
              <p:cNvGrpSpPr/>
              <p:nvPr/>
            </p:nvGrpSpPr>
            <p:grpSpPr>
              <a:xfrm>
                <a:off x="603524" y="1772816"/>
                <a:ext cx="2672935" cy="2261865"/>
                <a:chOff x="1395612" y="2175247"/>
                <a:chExt cx="2672935" cy="2261865"/>
              </a:xfrm>
            </p:grpSpPr>
            <p:grpSp>
              <p:nvGrpSpPr>
                <p:cNvPr id="96" name="组合 95"/>
                <p:cNvGrpSpPr/>
                <p:nvPr/>
              </p:nvGrpSpPr>
              <p:grpSpPr>
                <a:xfrm>
                  <a:off x="1395612" y="2175247"/>
                  <a:ext cx="2672935" cy="2261865"/>
                  <a:chOff x="963722" y="2052464"/>
                  <a:chExt cx="2672935" cy="2261865"/>
                </a:xfrm>
              </p:grpSpPr>
              <p:cxnSp>
                <p:nvCxnSpPr>
                  <p:cNvPr id="98" name="直接箭头连接符 97"/>
                  <p:cNvCxnSpPr/>
                  <p:nvPr/>
                </p:nvCxnSpPr>
                <p:spPr>
                  <a:xfrm>
                    <a:off x="1043608" y="4140696"/>
                    <a:ext cx="2088232" cy="0"/>
                  </a:xfrm>
                  <a:prstGeom prst="straightConnector1">
                    <a:avLst/>
                  </a:prstGeom>
                  <a:ln w="19050">
                    <a:tailEnd type="arrow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9" name="直接箭头连接符 98"/>
                  <p:cNvCxnSpPr/>
                  <p:nvPr/>
                </p:nvCxnSpPr>
                <p:spPr>
                  <a:xfrm flipV="1">
                    <a:off x="1196008" y="2484512"/>
                    <a:ext cx="0" cy="1808584"/>
                  </a:xfrm>
                  <a:prstGeom prst="straightConnector1">
                    <a:avLst/>
                  </a:prstGeom>
                  <a:ln w="19050">
                    <a:tailEnd type="arrow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0" name="椭圆 99"/>
                  <p:cNvSpPr/>
                  <p:nvPr/>
                </p:nvSpPr>
                <p:spPr>
                  <a:xfrm>
                    <a:off x="1092639" y="3132584"/>
                    <a:ext cx="175828" cy="175828"/>
                  </a:xfrm>
                  <a:prstGeom prst="ellipse">
                    <a:avLst/>
                  </a:prstGeom>
                  <a:solidFill>
                    <a:schemeClr val="tx2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01" name="TextBox 100"/>
                      <p:cNvSpPr txBox="1"/>
                      <p:nvPr/>
                    </p:nvSpPr>
                    <p:spPr>
                      <a:xfrm>
                        <a:off x="3059832" y="3852664"/>
                        <a:ext cx="576825" cy="46166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sz="240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zh-CN" altLang="en-US" sz="2400" dirty="0"/>
                      </a:p>
                    </p:txBody>
                  </p:sp>
                </mc:Choice>
                <mc:Fallback xmlns="">
                  <p:sp>
                    <p:nvSpPr>
                      <p:cNvPr id="101" name="TextBox 100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3059832" y="3852664"/>
                        <a:ext cx="576825" cy="461665"/>
                      </a:xfrm>
                      <a:prstGeom prst="rect">
                        <a:avLst/>
                      </a:prstGeom>
                      <a:blipFill rotWithShape="1">
                        <a:blip r:embed="rId12"/>
                        <a:stretch>
                          <a:fillRect b="-2632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zh-CN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02" name="TextBox 101"/>
                      <p:cNvSpPr txBox="1"/>
                      <p:nvPr/>
                    </p:nvSpPr>
                    <p:spPr>
                      <a:xfrm>
                        <a:off x="963722" y="2052464"/>
                        <a:ext cx="583942" cy="46166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sz="240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zh-CN" altLang="en-US" sz="2400" dirty="0"/>
                      </a:p>
                    </p:txBody>
                  </p:sp>
                </mc:Choice>
                <mc:Fallback xmlns="">
                  <p:sp>
                    <p:nvSpPr>
                      <p:cNvPr id="102" name="TextBox 101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963722" y="2052464"/>
                        <a:ext cx="583942" cy="461665"/>
                      </a:xfrm>
                      <a:prstGeom prst="rect">
                        <a:avLst/>
                      </a:prstGeom>
                      <a:blipFill rotWithShape="1">
                        <a:blip r:embed="rId13"/>
                        <a:stretch>
                          <a:fillRect b="-2632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zh-CN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sp>
              <p:nvSpPr>
                <p:cNvPr id="97" name="椭圆 96"/>
                <p:cNvSpPr/>
                <p:nvPr/>
              </p:nvSpPr>
              <p:spPr>
                <a:xfrm>
                  <a:off x="2523806" y="3255367"/>
                  <a:ext cx="175828" cy="175828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94" name="椭圆 93"/>
              <p:cNvSpPr/>
              <p:nvPr/>
            </p:nvSpPr>
            <p:spPr>
              <a:xfrm>
                <a:off x="747896" y="3778340"/>
                <a:ext cx="175828" cy="175828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5" name="椭圆 94"/>
              <p:cNvSpPr/>
              <p:nvPr/>
            </p:nvSpPr>
            <p:spPr>
              <a:xfrm>
                <a:off x="1731718" y="3773134"/>
                <a:ext cx="175828" cy="175828"/>
              </a:xfrm>
              <a:prstGeom prst="ellips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89" name="直接连接符 88"/>
            <p:cNvCxnSpPr/>
            <p:nvPr/>
          </p:nvCxnSpPr>
          <p:spPr>
            <a:xfrm>
              <a:off x="5557135" y="3273516"/>
              <a:ext cx="1607914" cy="1467534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矩形 89"/>
                <p:cNvSpPr/>
                <p:nvPr/>
              </p:nvSpPr>
              <p:spPr>
                <a:xfrm>
                  <a:off x="5339086" y="4643844"/>
                  <a:ext cx="385042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i="1">
                            <a:latin typeface="Cambria Math"/>
                            <a:ea typeface="Cambria Math"/>
                          </a:rPr>
                          <m:t>0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90" name="矩形 8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39086" y="4643844"/>
                  <a:ext cx="385042" cy="369332"/>
                </a:xfrm>
                <a:prstGeom prst="rect">
                  <a:avLst/>
                </a:prstGeom>
                <a:blipFill rotWithShape="1"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矩形 90"/>
                <p:cNvSpPr/>
                <p:nvPr/>
              </p:nvSpPr>
              <p:spPr>
                <a:xfrm>
                  <a:off x="6477061" y="4653136"/>
                  <a:ext cx="385042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/>
                          </a:rPr>
                          <m:t>1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91" name="矩形 9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77061" y="4653136"/>
                  <a:ext cx="385042" cy="369332"/>
                </a:xfrm>
                <a:prstGeom prst="rect">
                  <a:avLst/>
                </a:prstGeom>
                <a:blipFill rotWithShape="1"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矩形 91"/>
                <p:cNvSpPr/>
                <p:nvPr/>
              </p:nvSpPr>
              <p:spPr>
                <a:xfrm>
                  <a:off x="5267078" y="3563724"/>
                  <a:ext cx="385042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/>
                          </a:rPr>
                          <m:t>1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92" name="矩形 9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67078" y="3563724"/>
                  <a:ext cx="385042" cy="369332"/>
                </a:xfrm>
                <a:prstGeom prst="rect">
                  <a:avLst/>
                </a:prstGeom>
                <a:blipFill rotWithShape="1"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08" name="直接连接符 107"/>
          <p:cNvCxnSpPr/>
          <p:nvPr/>
        </p:nvCxnSpPr>
        <p:spPr>
          <a:xfrm>
            <a:off x="3131840" y="5129818"/>
            <a:ext cx="1607914" cy="146753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0" name="直接箭头连接符 109"/>
          <p:cNvCxnSpPr/>
          <p:nvPr/>
        </p:nvCxnSpPr>
        <p:spPr>
          <a:xfrm flipV="1">
            <a:off x="1631160" y="3143187"/>
            <a:ext cx="348552" cy="34413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1" name="直接箭头连接符 110"/>
          <p:cNvCxnSpPr/>
          <p:nvPr/>
        </p:nvCxnSpPr>
        <p:spPr>
          <a:xfrm flipH="1">
            <a:off x="5796136" y="3140968"/>
            <a:ext cx="294158" cy="30230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5323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kern="1200" dirty="0">
                <a:solidFill>
                  <a:srgbClr val="000000"/>
                </a:solidFill>
                <a:latin typeface="Tahoma" pitchFamily="34" charset="0"/>
                <a:ea typeface="方正启体简体" pitchFamily="65" charset="-122"/>
                <a:cs typeface="+mn-cs"/>
              </a:rPr>
              <a:t>多层神经网络</a:t>
            </a:r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123AF2E-258E-4A0B-8B09-315CA70F42CF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34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1AFB0B4-1401-4B5C-AE86-57984FFDBADA}" type="datetime11">
              <a:rPr lang="zh-CN" altLang="en-US" smtClean="0">
                <a:solidFill>
                  <a:srgbClr val="000000"/>
                </a:solidFill>
              </a:rPr>
              <a:t>20:02:07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AutoShape 2" descr="https://timgsa.baidu.com/timg?image&amp;quality=80&amp;size=b9999_10000&amp;sec=1512900319922&amp;di=a8b624417e3ad5024548a680ffa19178&amp;imgtype=0&amp;src=http%3A%2F%2Fsjczsw.fhedu.cn%2Fhtmledit%2Fuploadfile%2F6614E034-EA15-428F-8792-40A9F84E8BD0%2F20110921%2F20110921084756001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65" name="组合 64"/>
          <p:cNvGrpSpPr/>
          <p:nvPr/>
        </p:nvGrpSpPr>
        <p:grpSpPr>
          <a:xfrm>
            <a:off x="467544" y="2204864"/>
            <a:ext cx="6250577" cy="3560991"/>
            <a:chOff x="1489775" y="2388289"/>
            <a:chExt cx="6250577" cy="3560991"/>
          </a:xfrm>
        </p:grpSpPr>
        <p:grpSp>
          <p:nvGrpSpPr>
            <p:cNvPr id="27" name="组合 26"/>
            <p:cNvGrpSpPr/>
            <p:nvPr/>
          </p:nvGrpSpPr>
          <p:grpSpPr>
            <a:xfrm>
              <a:off x="1489775" y="3187258"/>
              <a:ext cx="6050645" cy="2762022"/>
              <a:chOff x="1331639" y="3691316"/>
              <a:chExt cx="6050645" cy="2762022"/>
            </a:xfrm>
          </p:grpSpPr>
          <p:grpSp>
            <p:nvGrpSpPr>
              <p:cNvPr id="28" name="组合 27"/>
              <p:cNvGrpSpPr/>
              <p:nvPr/>
            </p:nvGrpSpPr>
            <p:grpSpPr>
              <a:xfrm>
                <a:off x="1331639" y="3691316"/>
                <a:ext cx="5623078" cy="2762022"/>
                <a:chOff x="1547664" y="2582906"/>
                <a:chExt cx="6560257" cy="3222358"/>
              </a:xfrm>
            </p:grpSpPr>
            <p:sp>
              <p:nvSpPr>
                <p:cNvPr id="30" name="椭圆 29"/>
                <p:cNvSpPr/>
                <p:nvPr/>
              </p:nvSpPr>
              <p:spPr>
                <a:xfrm>
                  <a:off x="1547664" y="2582906"/>
                  <a:ext cx="792088" cy="792088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dirty="0"/>
                    <a:t>1</a:t>
                  </a:r>
                  <a:endParaRPr lang="zh-CN" altLang="en-US" dirty="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1" name="椭圆 30"/>
                    <p:cNvSpPr/>
                    <p:nvPr/>
                  </p:nvSpPr>
                  <p:spPr>
                    <a:xfrm>
                      <a:off x="1547664" y="3759035"/>
                      <a:ext cx="792088" cy="792088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zh-CN" sz="280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800" b="0" i="1" smtClean="0">
                                    <a:latin typeface="Cambria Math"/>
                                  </a:rPr>
                                  <m:t>  </m:t>
                                </m:r>
                                <m:r>
                                  <a:rPr lang="en-US" altLang="zh-CN" sz="2800" b="0" i="1" smtClean="0">
                                    <a:latin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800" b="0" i="1" smtClean="0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</m:oMath>
                        </m:oMathPara>
                      </a14:m>
                      <a:endParaRPr lang="zh-CN" altLang="en-US" sz="2800" dirty="0"/>
                    </a:p>
                  </p:txBody>
                </p:sp>
              </mc:Choice>
              <mc:Fallback xmlns="">
                <p:sp>
                  <p:nvSpPr>
                    <p:cNvPr id="31" name="椭圆 30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547664" y="3759035"/>
                      <a:ext cx="792088" cy="792088"/>
                    </a:xfrm>
                    <a:prstGeom prst="ellipse">
                      <a:avLst/>
                    </a:prstGeom>
                    <a:blipFill rotWithShape="1">
                      <a:blip r:embed="rId2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2" name="椭圆 31"/>
                    <p:cNvSpPr/>
                    <p:nvPr/>
                  </p:nvSpPr>
                  <p:spPr>
                    <a:xfrm>
                      <a:off x="1547664" y="5013176"/>
                      <a:ext cx="792088" cy="792088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zh-CN" sz="280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800" b="0" i="1" smtClean="0">
                                    <a:latin typeface="Cambria Math"/>
                                  </a:rPr>
                                  <m:t>  </m:t>
                                </m:r>
                                <m:r>
                                  <a:rPr lang="en-US" altLang="zh-CN" sz="2800" b="0" i="1" smtClean="0">
                                    <a:latin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800" b="0" i="1" smtClean="0">
                                    <a:latin typeface="Cambria Math"/>
                                  </a:rPr>
                                  <m:t>2</m:t>
                                </m:r>
                              </m:sub>
                            </m:sSub>
                          </m:oMath>
                        </m:oMathPara>
                      </a14:m>
                      <a:endParaRPr lang="zh-CN" altLang="en-US" sz="2800" dirty="0"/>
                    </a:p>
                  </p:txBody>
                </p:sp>
              </mc:Choice>
              <mc:Fallback xmlns="">
                <p:sp>
                  <p:nvSpPr>
                    <p:cNvPr id="32" name="椭圆 31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547664" y="5013176"/>
                      <a:ext cx="792088" cy="792088"/>
                    </a:xfrm>
                    <a:prstGeom prst="ellipse">
                      <a:avLst/>
                    </a:prstGeom>
                    <a:blipFill rotWithShape="1">
                      <a:blip r:embed="rId3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33" name="椭圆 32"/>
                <p:cNvSpPr/>
                <p:nvPr/>
              </p:nvSpPr>
              <p:spPr>
                <a:xfrm>
                  <a:off x="3635897" y="4575127"/>
                  <a:ext cx="792089" cy="792089"/>
                </a:xfrm>
                <a:prstGeom prst="ellipse">
                  <a:avLst/>
                </a:prstGeom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2400" dirty="0"/>
                    <a:t>f</a:t>
                  </a:r>
                  <a:r>
                    <a:rPr lang="en-US" altLang="zh-CN" sz="2400" baseline="-25000" dirty="0"/>
                    <a:t>1</a:t>
                  </a:r>
                  <a:endParaRPr lang="zh-CN" altLang="en-US" sz="2400" baseline="-25000" dirty="0"/>
                </a:p>
              </p:txBody>
            </p:sp>
            <p:cxnSp>
              <p:nvCxnSpPr>
                <p:cNvPr id="34" name="直接连接符 33"/>
                <p:cNvCxnSpPr>
                  <a:stCxn id="30" idx="6"/>
                  <a:endCxn id="33" idx="2"/>
                </p:cNvCxnSpPr>
                <p:nvPr/>
              </p:nvCxnSpPr>
              <p:spPr>
                <a:xfrm>
                  <a:off x="2339752" y="2978951"/>
                  <a:ext cx="1296144" cy="1992222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直接连接符 34"/>
                <p:cNvCxnSpPr>
                  <a:stCxn id="31" idx="6"/>
                  <a:endCxn id="33" idx="2"/>
                </p:cNvCxnSpPr>
                <p:nvPr/>
              </p:nvCxnSpPr>
              <p:spPr>
                <a:xfrm>
                  <a:off x="2339752" y="4155080"/>
                  <a:ext cx="1296144" cy="816092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直接连接符 35"/>
                <p:cNvCxnSpPr>
                  <a:stCxn id="32" idx="6"/>
                  <a:endCxn id="33" idx="2"/>
                </p:cNvCxnSpPr>
                <p:nvPr/>
              </p:nvCxnSpPr>
              <p:spPr>
                <a:xfrm flipV="1">
                  <a:off x="2339753" y="4971172"/>
                  <a:ext cx="1296145" cy="438048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直接箭头连接符 36"/>
                <p:cNvCxnSpPr/>
                <p:nvPr/>
              </p:nvCxnSpPr>
              <p:spPr>
                <a:xfrm>
                  <a:off x="6991798" y="3987061"/>
                  <a:ext cx="1116123" cy="0"/>
                </a:xfrm>
                <a:prstGeom prst="straightConnector1">
                  <a:avLst/>
                </a:prstGeom>
                <a:ln w="19050">
                  <a:tailEnd type="arrow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8" name="TextBox 37"/>
                    <p:cNvSpPr txBox="1"/>
                    <p:nvPr/>
                  </p:nvSpPr>
                  <p:spPr>
                    <a:xfrm>
                      <a:off x="3083835" y="4293096"/>
                      <a:ext cx="1008112" cy="53860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zh-CN" sz="2400" b="0" i="1" smtClean="0">
                                <a:latin typeface="Cambria Math"/>
                              </a:rPr>
                              <m:t>3</m:t>
                            </m:r>
                          </m:oMath>
                        </m:oMathPara>
                      </a14:m>
                      <a:endParaRPr lang="zh-CN" altLang="en-US" sz="2400" dirty="0"/>
                    </a:p>
                  </p:txBody>
                </p:sp>
              </mc:Choice>
              <mc:Fallback xmlns="">
                <p:sp>
                  <p:nvSpPr>
                    <p:cNvPr id="38" name="TextBox 37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083835" y="4293096"/>
                      <a:ext cx="1008112" cy="538609"/>
                    </a:xfrm>
                    <a:prstGeom prst="rect">
                      <a:avLst/>
                    </a:prstGeom>
                    <a:blipFill rotWithShape="1">
                      <a:blip r:embed="rId4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9" name="TextBox 38"/>
                    <p:cNvSpPr txBox="1"/>
                    <p:nvPr/>
                  </p:nvSpPr>
                  <p:spPr>
                    <a:xfrm>
                      <a:off x="2627785" y="4648586"/>
                      <a:ext cx="1008112" cy="53860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zh-CN" sz="2400" b="0" i="1" smtClean="0">
                                <a:latin typeface="Cambria Math"/>
                              </a:rPr>
                              <m:t>−2</m:t>
                            </m:r>
                          </m:oMath>
                        </m:oMathPara>
                      </a14:m>
                      <a:endParaRPr lang="zh-CN" altLang="en-US" sz="2400" dirty="0"/>
                    </a:p>
                  </p:txBody>
                </p:sp>
              </mc:Choice>
              <mc:Fallback xmlns="">
                <p:sp>
                  <p:nvSpPr>
                    <p:cNvPr id="39" name="TextBox 38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627785" y="4648586"/>
                      <a:ext cx="1008112" cy="538609"/>
                    </a:xfrm>
                    <a:prstGeom prst="rect">
                      <a:avLst/>
                    </a:prstGeom>
                    <a:blipFill rotWithShape="1">
                      <a:blip r:embed="rId5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0" name="TextBox 39"/>
                    <p:cNvSpPr txBox="1"/>
                    <p:nvPr/>
                  </p:nvSpPr>
                  <p:spPr>
                    <a:xfrm>
                      <a:off x="2747798" y="4984624"/>
                      <a:ext cx="1008112" cy="53860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zh-CN" sz="2400" b="0" i="1" smtClean="0">
                                <a:latin typeface="Cambria Math"/>
                              </a:rPr>
                              <m:t>−2</m:t>
                            </m:r>
                          </m:oMath>
                        </m:oMathPara>
                      </a14:m>
                      <a:endParaRPr lang="zh-CN" altLang="en-US" sz="2400" dirty="0"/>
                    </a:p>
                  </p:txBody>
                </p:sp>
              </mc:Choice>
              <mc:Fallback xmlns="">
                <p:sp>
                  <p:nvSpPr>
                    <p:cNvPr id="40" name="TextBox 39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747798" y="4984624"/>
                      <a:ext cx="1008112" cy="538609"/>
                    </a:xfrm>
                    <a:prstGeom prst="rect">
                      <a:avLst/>
                    </a:prstGeom>
                    <a:blipFill rotWithShape="1">
                      <a:blip r:embed="rId6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矩形 28"/>
                  <p:cNvSpPr/>
                  <p:nvPr/>
                </p:nvSpPr>
                <p:spPr>
                  <a:xfrm>
                    <a:off x="6968837" y="4659357"/>
                    <a:ext cx="413447" cy="40011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000" i="1">
                              <a:latin typeface="Cambria Math"/>
                            </a:rPr>
                            <m:t>𝑦</m:t>
                          </m:r>
                        </m:oMath>
                      </m:oMathPara>
                    </a14:m>
                    <a:endParaRPr lang="zh-CN" altLang="en-US" sz="2000" dirty="0"/>
                  </a:p>
                </p:txBody>
              </p:sp>
            </mc:Choice>
            <mc:Fallback xmlns="">
              <p:sp>
                <p:nvSpPr>
                  <p:cNvPr id="29" name="矩形 28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968837" y="4659357"/>
                    <a:ext cx="413447" cy="400110"/>
                  </a:xfrm>
                  <a:prstGeom prst="rect">
                    <a:avLst/>
                  </a:prstGeom>
                  <a:blipFill rotWithShape="1">
                    <a:blip r:embed="rId7"/>
                    <a:stretch>
                      <a:fillRect b="-10769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0" name="椭圆 19"/>
            <p:cNvSpPr/>
            <p:nvPr/>
          </p:nvSpPr>
          <p:spPr>
            <a:xfrm>
              <a:off x="3279689" y="3516436"/>
              <a:ext cx="678933" cy="678933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/>
                <a:t>f</a:t>
              </a:r>
              <a:r>
                <a:rPr lang="en-US" altLang="zh-CN" sz="2400" baseline="-25000" dirty="0"/>
                <a:t>1</a:t>
              </a:r>
              <a:endParaRPr lang="zh-CN" altLang="en-US" sz="2400" baseline="-25000" dirty="0"/>
            </a:p>
          </p:txBody>
        </p:sp>
        <p:cxnSp>
          <p:nvCxnSpPr>
            <p:cNvPr id="8" name="直接连接符 7"/>
            <p:cNvCxnSpPr>
              <a:stCxn id="30" idx="6"/>
            </p:cNvCxnSpPr>
            <p:nvPr/>
          </p:nvCxnSpPr>
          <p:spPr>
            <a:xfrm>
              <a:off x="2168708" y="3526725"/>
              <a:ext cx="1110981" cy="28678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/>
          </p:nvCxnSpPr>
          <p:spPr>
            <a:xfrm flipV="1">
              <a:off x="2168708" y="3813511"/>
              <a:ext cx="1110981" cy="741898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直接连接符 40"/>
            <p:cNvCxnSpPr>
              <a:stCxn id="32" idx="6"/>
              <a:endCxn id="20" idx="2"/>
            </p:cNvCxnSpPr>
            <p:nvPr/>
          </p:nvCxnSpPr>
          <p:spPr>
            <a:xfrm flipV="1">
              <a:off x="2168708" y="3855903"/>
              <a:ext cx="1110981" cy="1753911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/>
                <p:cNvSpPr txBox="1"/>
                <p:nvPr/>
              </p:nvSpPr>
              <p:spPr>
                <a:xfrm>
                  <a:off x="2590469" y="3356990"/>
                  <a:ext cx="864096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i="1" smtClean="0">
                            <a:latin typeface="Cambria Math"/>
                          </a:rPr>
                          <m:t>−</m:t>
                        </m:r>
                        <m:r>
                          <a:rPr lang="en-US" altLang="zh-CN" sz="2400" b="0" i="1" smtClean="0">
                            <a:latin typeface="Cambria Math"/>
                          </a:rPr>
                          <m:t>1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42" name="TextBox 4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90469" y="3356990"/>
                  <a:ext cx="864096" cy="461665"/>
                </a:xfrm>
                <a:prstGeom prst="rect">
                  <a:avLst/>
                </a:prstGeom>
                <a:blipFill rotWithShape="1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/>
                <p:cNvSpPr txBox="1"/>
                <p:nvPr/>
              </p:nvSpPr>
              <p:spPr>
                <a:xfrm>
                  <a:off x="2446453" y="3691313"/>
                  <a:ext cx="864096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/>
                          </a:rPr>
                          <m:t>2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43" name="TextBox 4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46453" y="3691313"/>
                  <a:ext cx="864096" cy="461665"/>
                </a:xfrm>
                <a:prstGeom prst="rect">
                  <a:avLst/>
                </a:prstGeom>
                <a:blipFill rotWithShape="1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/>
                <p:cNvSpPr txBox="1"/>
                <p:nvPr/>
              </p:nvSpPr>
              <p:spPr>
                <a:xfrm>
                  <a:off x="2806493" y="3949728"/>
                  <a:ext cx="864096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/>
                          </a:rPr>
                          <m:t>2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44" name="TextBox 4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06493" y="3949728"/>
                  <a:ext cx="864096" cy="461665"/>
                </a:xfrm>
                <a:prstGeom prst="rect">
                  <a:avLst/>
                </a:prstGeom>
                <a:blipFill rotWithShape="1"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6" name="椭圆 45"/>
            <p:cNvSpPr/>
            <p:nvPr/>
          </p:nvSpPr>
          <p:spPr>
            <a:xfrm>
              <a:off x="3316689" y="2388289"/>
              <a:ext cx="678933" cy="678933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1</a:t>
              </a:r>
              <a:endParaRPr lang="zh-CN" altLang="en-US" dirty="0"/>
            </a:p>
          </p:txBody>
        </p:sp>
        <p:cxnSp>
          <p:nvCxnSpPr>
            <p:cNvPr id="47" name="直接连接符 46"/>
            <p:cNvCxnSpPr>
              <a:stCxn id="46" idx="6"/>
              <a:endCxn id="51" idx="2"/>
            </p:cNvCxnSpPr>
            <p:nvPr/>
          </p:nvCxnSpPr>
          <p:spPr>
            <a:xfrm>
              <a:off x="3995622" y="2727756"/>
              <a:ext cx="1495741" cy="1663064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直接连接符 47"/>
            <p:cNvCxnSpPr>
              <a:stCxn id="20" idx="6"/>
              <a:endCxn id="51" idx="2"/>
            </p:cNvCxnSpPr>
            <p:nvPr/>
          </p:nvCxnSpPr>
          <p:spPr>
            <a:xfrm>
              <a:off x="3958622" y="3855903"/>
              <a:ext cx="1532741" cy="534917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1" name="椭圆 50"/>
            <p:cNvSpPr/>
            <p:nvPr/>
          </p:nvSpPr>
          <p:spPr>
            <a:xfrm>
              <a:off x="5491363" y="4051353"/>
              <a:ext cx="678933" cy="678933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/>
                <a:t>f</a:t>
              </a:r>
              <a:r>
                <a:rPr lang="en-US" altLang="zh-CN" sz="2400" baseline="-25000" dirty="0"/>
                <a:t>2</a:t>
              </a:r>
              <a:endParaRPr lang="zh-CN" altLang="en-US" sz="2400" baseline="-25000" dirty="0"/>
            </a:p>
          </p:txBody>
        </p:sp>
        <p:cxnSp>
          <p:nvCxnSpPr>
            <p:cNvPr id="55" name="直接连接符 54"/>
            <p:cNvCxnSpPr>
              <a:stCxn id="33" idx="6"/>
              <a:endCxn id="51" idx="2"/>
            </p:cNvCxnSpPr>
            <p:nvPr/>
          </p:nvCxnSpPr>
          <p:spPr>
            <a:xfrm flipV="1">
              <a:off x="3958623" y="4390820"/>
              <a:ext cx="1532740" cy="843523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/>
                <p:cNvSpPr txBox="1"/>
                <p:nvPr/>
              </p:nvSpPr>
              <p:spPr>
                <a:xfrm>
                  <a:off x="4390669" y="3115249"/>
                  <a:ext cx="864096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/>
                          </a:rPr>
                          <m:t>−3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58" name="TextBox 5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90669" y="3115249"/>
                  <a:ext cx="864096" cy="461665"/>
                </a:xfrm>
                <a:prstGeom prst="rect">
                  <a:avLst/>
                </a:prstGeom>
                <a:blipFill rotWithShape="1"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TextBox 58"/>
                <p:cNvSpPr txBox="1"/>
                <p:nvPr/>
              </p:nvSpPr>
              <p:spPr>
                <a:xfrm>
                  <a:off x="4102637" y="3979345"/>
                  <a:ext cx="864096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/>
                          </a:rPr>
                          <m:t>2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59" name="TextBox 5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02637" y="3979345"/>
                  <a:ext cx="864096" cy="461665"/>
                </a:xfrm>
                <a:prstGeom prst="rect">
                  <a:avLst/>
                </a:prstGeom>
                <a:blipFill rotWithShape="1"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TextBox 59"/>
                <p:cNvSpPr txBox="1"/>
                <p:nvPr/>
              </p:nvSpPr>
              <p:spPr>
                <a:xfrm>
                  <a:off x="4402101" y="4699425"/>
                  <a:ext cx="864096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/>
                          </a:rPr>
                          <m:t>2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60" name="TextBox 5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02101" y="4699425"/>
                  <a:ext cx="864096" cy="461665"/>
                </a:xfrm>
                <a:prstGeom prst="rect">
                  <a:avLst/>
                </a:prstGeom>
                <a:blipFill rotWithShape="1"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4" name="云形标注 63">
              <a:extLst>
                <a:ext uri="{FF2B5EF4-FFF2-40B4-BE49-F238E27FC236}">
                  <a16:creationId xmlns="" xmlns:a16="http://schemas.microsoft.com/office/drawing/2014/main" id="{980B7583-27AC-4413-A365-DF88B19D369E}"/>
                </a:ext>
              </a:extLst>
            </p:cNvPr>
            <p:cNvSpPr/>
            <p:nvPr/>
          </p:nvSpPr>
          <p:spPr>
            <a:xfrm>
              <a:off x="5805296" y="2566584"/>
              <a:ext cx="1935056" cy="763493"/>
            </a:xfrm>
            <a:prstGeom prst="cloudCallout">
              <a:avLst>
                <a:gd name="adj1" fmla="val -46291"/>
                <a:gd name="adj2" fmla="val 133038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  <a:latin typeface="田氏保钓体简" panose="02010800040101010101" pitchFamily="2" charset="-122"/>
                  <a:ea typeface="田氏保钓体简" panose="02010800040101010101" pitchFamily="2" charset="-122"/>
                </a:rPr>
                <a:t>Step</a:t>
              </a:r>
              <a:r>
                <a:rPr lang="zh-CN" altLang="en-US" sz="2000" dirty="0">
                  <a:solidFill>
                    <a:schemeClr val="tx1"/>
                  </a:solidFill>
                  <a:latin typeface="田氏保钓体简" panose="02010800040101010101" pitchFamily="2" charset="-122"/>
                  <a:ea typeface="田氏保钓体简" panose="02010800040101010101" pitchFamily="2" charset="-122"/>
                </a:rPr>
                <a:t>函数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9" name="表格 4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84649071"/>
                  </p:ext>
                </p:extLst>
              </p:nvPr>
            </p:nvGraphicFramePr>
            <p:xfrm>
              <a:off x="4633722" y="4716142"/>
              <a:ext cx="3826710" cy="188121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275570">
                      <a:extLst>
                        <a:ext uri="{9D8B030D-6E8A-4147-A177-3AD203B41FA5}">
                          <a16:colId xmlns="" xmlns:a16="http://schemas.microsoft.com/office/drawing/2014/main" val="20000"/>
                        </a:ext>
                      </a:extLst>
                    </a:gridCol>
                    <a:gridCol w="1275570">
                      <a:extLst>
                        <a:ext uri="{9D8B030D-6E8A-4147-A177-3AD203B41FA5}">
                          <a16:colId xmlns="" xmlns:a16="http://schemas.microsoft.com/office/drawing/2014/main" val="20001"/>
                        </a:ext>
                      </a:extLst>
                    </a:gridCol>
                    <a:gridCol w="1275570">
                      <a:extLst>
                        <a:ext uri="{9D8B030D-6E8A-4147-A177-3AD203B41FA5}">
                          <a16:colId xmlns="" xmlns:a16="http://schemas.microsoft.com/office/drawing/2014/main" val="20002"/>
                        </a:ext>
                      </a:extLst>
                    </a:gridCol>
                  </a:tblGrid>
                  <a:tr h="28973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00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b="0" i="1" smtClean="0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2000" b="0" i="1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000" dirty="0">
                            <a:latin typeface="+mn-lt"/>
                            <a:ea typeface="田氏保钓体简" panose="02010800040101010101" pitchFamily="2" charset="-122"/>
                          </a:endParaRPr>
                        </a:p>
                      </a:txBody>
                      <a:tcPr marL="71442" marR="71442" marT="35721" marB="35721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00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b="0" i="1" smtClean="0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2000" b="0" i="1" smtClean="0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000" dirty="0">
                            <a:latin typeface="+mn-lt"/>
                            <a:ea typeface="田氏保钓体简" panose="02010800040101010101" pitchFamily="2" charset="-122"/>
                          </a:endParaRPr>
                        </a:p>
                      </a:txBody>
                      <a:tcPr marL="71442" marR="71442" marT="35721" marB="3572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000" b="0" i="1" smtClean="0">
                                    <a:latin typeface="Cambria Math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zh-CN" altLang="en-US" sz="2000" dirty="0">
                            <a:latin typeface="+mn-lt"/>
                            <a:ea typeface="田氏保钓体简" panose="02010800040101010101" pitchFamily="2" charset="-122"/>
                          </a:endParaRPr>
                        </a:p>
                      </a:txBody>
                      <a:tcPr marL="71442" marR="71442" marT="35721" marB="3572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10000"/>
                      </a:ext>
                    </a:extLst>
                  </a:tr>
                  <a:tr h="28973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latin typeface="+mn-lt"/>
                              <a:ea typeface="田氏保钓体简" panose="02010800040101010101" pitchFamily="2" charset="-122"/>
                            </a:rPr>
                            <a:t>0</a:t>
                          </a:r>
                          <a:endParaRPr lang="zh-CN" altLang="en-US" sz="2000" dirty="0">
                            <a:latin typeface="+mn-lt"/>
                            <a:ea typeface="田氏保钓体简" panose="02010800040101010101" pitchFamily="2" charset="-122"/>
                          </a:endParaRPr>
                        </a:p>
                      </a:txBody>
                      <a:tcPr marL="71442" marR="71442" marT="35721" marB="35721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latin typeface="+mn-lt"/>
                              <a:ea typeface="田氏保钓体简" panose="02010800040101010101" pitchFamily="2" charset="-122"/>
                            </a:rPr>
                            <a:t>0</a:t>
                          </a:r>
                          <a:endParaRPr lang="zh-CN" altLang="en-US" sz="2000" dirty="0">
                            <a:latin typeface="+mn-lt"/>
                            <a:ea typeface="田氏保钓体简" panose="02010800040101010101" pitchFamily="2" charset="-122"/>
                          </a:endParaRPr>
                        </a:p>
                      </a:txBody>
                      <a:tcPr marL="71442" marR="71442" marT="35721" marB="3572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latin typeface="+mn-lt"/>
                              <a:ea typeface="田氏保钓体简" panose="02010800040101010101" pitchFamily="2" charset="-122"/>
                            </a:rPr>
                            <a:t>0</a:t>
                          </a:r>
                          <a:endParaRPr lang="zh-CN" altLang="en-US" sz="2000" dirty="0">
                            <a:latin typeface="+mn-lt"/>
                            <a:ea typeface="田氏保钓体简" panose="02010800040101010101" pitchFamily="2" charset="-122"/>
                          </a:endParaRPr>
                        </a:p>
                      </a:txBody>
                      <a:tcPr marL="71442" marR="71442" marT="35721" marB="3572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10001"/>
                      </a:ext>
                    </a:extLst>
                  </a:tr>
                  <a:tr h="28973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latin typeface="+mn-lt"/>
                              <a:ea typeface="田氏保钓体简" panose="02010800040101010101" pitchFamily="2" charset="-122"/>
                            </a:rPr>
                            <a:t>0</a:t>
                          </a:r>
                          <a:endParaRPr lang="zh-CN" altLang="en-US" sz="2000" dirty="0">
                            <a:latin typeface="+mn-lt"/>
                            <a:ea typeface="田氏保钓体简" panose="02010800040101010101" pitchFamily="2" charset="-122"/>
                          </a:endParaRPr>
                        </a:p>
                      </a:txBody>
                      <a:tcPr marL="71442" marR="71442" marT="35721" marB="35721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latin typeface="+mn-lt"/>
                              <a:ea typeface="田氏保钓体简" panose="02010800040101010101" pitchFamily="2" charset="-122"/>
                            </a:rPr>
                            <a:t>1</a:t>
                          </a:r>
                          <a:endParaRPr lang="zh-CN" altLang="en-US" sz="2000" dirty="0">
                            <a:latin typeface="+mn-lt"/>
                            <a:ea typeface="田氏保钓体简" panose="02010800040101010101" pitchFamily="2" charset="-122"/>
                          </a:endParaRPr>
                        </a:p>
                      </a:txBody>
                      <a:tcPr marL="71442" marR="71442" marT="35721" marB="3572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latin typeface="+mn-lt"/>
                              <a:ea typeface="田氏保钓体简" panose="02010800040101010101" pitchFamily="2" charset="-122"/>
                            </a:rPr>
                            <a:t>1</a:t>
                          </a:r>
                          <a:endParaRPr lang="zh-CN" altLang="en-US" sz="2000" dirty="0">
                            <a:latin typeface="+mn-lt"/>
                            <a:ea typeface="田氏保钓体简" panose="02010800040101010101" pitchFamily="2" charset="-122"/>
                          </a:endParaRPr>
                        </a:p>
                      </a:txBody>
                      <a:tcPr marL="71442" marR="71442" marT="35721" marB="3572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10002"/>
                      </a:ext>
                    </a:extLst>
                  </a:tr>
                  <a:tr h="28973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latin typeface="+mn-lt"/>
                              <a:ea typeface="田氏保钓体简" panose="02010800040101010101" pitchFamily="2" charset="-122"/>
                            </a:rPr>
                            <a:t>1</a:t>
                          </a:r>
                          <a:endParaRPr lang="zh-CN" altLang="en-US" sz="2000" dirty="0">
                            <a:latin typeface="+mn-lt"/>
                            <a:ea typeface="田氏保钓体简" panose="02010800040101010101" pitchFamily="2" charset="-122"/>
                          </a:endParaRPr>
                        </a:p>
                      </a:txBody>
                      <a:tcPr marL="71442" marR="71442" marT="35721" marB="35721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latin typeface="+mn-lt"/>
                              <a:ea typeface="田氏保钓体简" panose="02010800040101010101" pitchFamily="2" charset="-122"/>
                            </a:rPr>
                            <a:t>0</a:t>
                          </a:r>
                          <a:endParaRPr lang="zh-CN" altLang="en-US" sz="2000" dirty="0">
                            <a:latin typeface="+mn-lt"/>
                            <a:ea typeface="田氏保钓体简" panose="02010800040101010101" pitchFamily="2" charset="-122"/>
                          </a:endParaRPr>
                        </a:p>
                      </a:txBody>
                      <a:tcPr marL="71442" marR="71442" marT="35721" marB="3572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latin typeface="+mn-lt"/>
                              <a:ea typeface="田氏保钓体简" panose="02010800040101010101" pitchFamily="2" charset="-122"/>
                            </a:rPr>
                            <a:t>1</a:t>
                          </a:r>
                          <a:endParaRPr lang="zh-CN" altLang="en-US" sz="2000" dirty="0">
                            <a:latin typeface="+mn-lt"/>
                            <a:ea typeface="田氏保钓体简" panose="02010800040101010101" pitchFamily="2" charset="-122"/>
                          </a:endParaRPr>
                        </a:p>
                      </a:txBody>
                      <a:tcPr marL="71442" marR="71442" marT="35721" marB="3572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10003"/>
                      </a:ext>
                    </a:extLst>
                  </a:tr>
                  <a:tr h="28973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latin typeface="+mn-lt"/>
                              <a:ea typeface="田氏保钓体简" panose="02010800040101010101" pitchFamily="2" charset="-122"/>
                            </a:rPr>
                            <a:t>1</a:t>
                          </a:r>
                          <a:endParaRPr lang="zh-CN" altLang="en-US" sz="2000" dirty="0">
                            <a:latin typeface="+mn-lt"/>
                            <a:ea typeface="田氏保钓体简" panose="02010800040101010101" pitchFamily="2" charset="-122"/>
                          </a:endParaRPr>
                        </a:p>
                      </a:txBody>
                      <a:tcPr marL="71442" marR="71442" marT="35721" marB="35721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latin typeface="+mn-lt"/>
                              <a:ea typeface="田氏保钓体简" panose="02010800040101010101" pitchFamily="2" charset="-122"/>
                            </a:rPr>
                            <a:t>1</a:t>
                          </a:r>
                          <a:endParaRPr lang="zh-CN" altLang="en-US" sz="2000" dirty="0">
                            <a:latin typeface="+mn-lt"/>
                            <a:ea typeface="田氏保钓体简" panose="02010800040101010101" pitchFamily="2" charset="-122"/>
                          </a:endParaRPr>
                        </a:p>
                      </a:txBody>
                      <a:tcPr marL="71442" marR="71442" marT="35721" marB="3572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latin typeface="+mn-lt"/>
                              <a:ea typeface="田氏保钓体简" panose="02010800040101010101" pitchFamily="2" charset="-122"/>
                            </a:rPr>
                            <a:t>0</a:t>
                          </a:r>
                          <a:endParaRPr lang="zh-CN" altLang="en-US" sz="2000" dirty="0">
                            <a:latin typeface="+mn-lt"/>
                            <a:ea typeface="田氏保钓体简" panose="02010800040101010101" pitchFamily="2" charset="-122"/>
                          </a:endParaRPr>
                        </a:p>
                      </a:txBody>
                      <a:tcPr marL="71442" marR="71442" marT="35721" marB="3572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9" name="表格 4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84649071"/>
                  </p:ext>
                </p:extLst>
              </p:nvPr>
            </p:nvGraphicFramePr>
            <p:xfrm>
              <a:off x="4633722" y="4716142"/>
              <a:ext cx="3826710" cy="188121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275570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20000"/>
                        </a:ext>
                      </a:extLst>
                    </a:gridCol>
                    <a:gridCol w="1275570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20001"/>
                        </a:ext>
                      </a:extLst>
                    </a:gridCol>
                    <a:gridCol w="1275570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20002"/>
                        </a:ext>
                      </a:extLst>
                    </a:gridCol>
                  </a:tblGrid>
                  <a:tr h="376242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71442" marR="71442" marT="35721" marB="35721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14"/>
                          <a:stretch>
                            <a:fillRect t="-1613" r="-200478" b="-4290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71442" marR="71442" marT="35721" marB="3572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14"/>
                          <a:stretch>
                            <a:fillRect l="-99524" t="-1613" r="-99524" b="-4290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71442" marR="71442" marT="35721" marB="3572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14"/>
                          <a:stretch>
                            <a:fillRect l="-200478" t="-1613" b="-42903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10000"/>
                      </a:ext>
                    </a:extLst>
                  </a:tr>
                  <a:tr h="37624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latin typeface="+mn-lt"/>
                              <a:ea typeface="田氏保钓体简" panose="02010800040101010101" pitchFamily="2" charset="-122"/>
                            </a:rPr>
                            <a:t>0</a:t>
                          </a:r>
                          <a:endParaRPr lang="zh-CN" altLang="en-US" sz="2000" dirty="0">
                            <a:latin typeface="+mn-lt"/>
                            <a:ea typeface="田氏保钓体简" panose="02010800040101010101" pitchFamily="2" charset="-122"/>
                          </a:endParaRPr>
                        </a:p>
                      </a:txBody>
                      <a:tcPr marL="71442" marR="71442" marT="35721" marB="35721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latin typeface="+mn-lt"/>
                              <a:ea typeface="田氏保钓体简" panose="02010800040101010101" pitchFamily="2" charset="-122"/>
                            </a:rPr>
                            <a:t>0</a:t>
                          </a:r>
                          <a:endParaRPr lang="zh-CN" altLang="en-US" sz="2000" dirty="0">
                            <a:latin typeface="+mn-lt"/>
                            <a:ea typeface="田氏保钓体简" panose="02010800040101010101" pitchFamily="2" charset="-122"/>
                          </a:endParaRPr>
                        </a:p>
                      </a:txBody>
                      <a:tcPr marL="71442" marR="71442" marT="35721" marB="3572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latin typeface="+mn-lt"/>
                              <a:ea typeface="田氏保钓体简" panose="02010800040101010101" pitchFamily="2" charset="-122"/>
                            </a:rPr>
                            <a:t>0</a:t>
                          </a:r>
                          <a:endParaRPr lang="zh-CN" altLang="en-US" sz="2000" dirty="0">
                            <a:latin typeface="+mn-lt"/>
                            <a:ea typeface="田氏保钓体简" panose="02010800040101010101" pitchFamily="2" charset="-122"/>
                          </a:endParaRPr>
                        </a:p>
                      </a:txBody>
                      <a:tcPr marL="71442" marR="71442" marT="35721" marB="3572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10001"/>
                      </a:ext>
                    </a:extLst>
                  </a:tr>
                  <a:tr h="37624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latin typeface="+mn-lt"/>
                              <a:ea typeface="田氏保钓体简" panose="02010800040101010101" pitchFamily="2" charset="-122"/>
                            </a:rPr>
                            <a:t>0</a:t>
                          </a:r>
                          <a:endParaRPr lang="zh-CN" altLang="en-US" sz="2000" dirty="0">
                            <a:latin typeface="+mn-lt"/>
                            <a:ea typeface="田氏保钓体简" panose="02010800040101010101" pitchFamily="2" charset="-122"/>
                          </a:endParaRPr>
                        </a:p>
                      </a:txBody>
                      <a:tcPr marL="71442" marR="71442" marT="35721" marB="35721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latin typeface="+mn-lt"/>
                              <a:ea typeface="田氏保钓体简" panose="02010800040101010101" pitchFamily="2" charset="-122"/>
                            </a:rPr>
                            <a:t>1</a:t>
                          </a:r>
                          <a:endParaRPr lang="zh-CN" altLang="en-US" sz="2000" dirty="0">
                            <a:latin typeface="+mn-lt"/>
                            <a:ea typeface="田氏保钓体简" panose="02010800040101010101" pitchFamily="2" charset="-122"/>
                          </a:endParaRPr>
                        </a:p>
                      </a:txBody>
                      <a:tcPr marL="71442" marR="71442" marT="35721" marB="3572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latin typeface="+mn-lt"/>
                              <a:ea typeface="田氏保钓体简" panose="02010800040101010101" pitchFamily="2" charset="-122"/>
                            </a:rPr>
                            <a:t>1</a:t>
                          </a:r>
                          <a:endParaRPr lang="zh-CN" altLang="en-US" sz="2000" dirty="0">
                            <a:latin typeface="+mn-lt"/>
                            <a:ea typeface="田氏保钓体简" panose="02010800040101010101" pitchFamily="2" charset="-122"/>
                          </a:endParaRPr>
                        </a:p>
                      </a:txBody>
                      <a:tcPr marL="71442" marR="71442" marT="35721" marB="3572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10002"/>
                      </a:ext>
                    </a:extLst>
                  </a:tr>
                  <a:tr h="37624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latin typeface="+mn-lt"/>
                              <a:ea typeface="田氏保钓体简" panose="02010800040101010101" pitchFamily="2" charset="-122"/>
                            </a:rPr>
                            <a:t>1</a:t>
                          </a:r>
                          <a:endParaRPr lang="zh-CN" altLang="en-US" sz="2000" dirty="0">
                            <a:latin typeface="+mn-lt"/>
                            <a:ea typeface="田氏保钓体简" panose="02010800040101010101" pitchFamily="2" charset="-122"/>
                          </a:endParaRPr>
                        </a:p>
                      </a:txBody>
                      <a:tcPr marL="71442" marR="71442" marT="35721" marB="35721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latin typeface="+mn-lt"/>
                              <a:ea typeface="田氏保钓体简" panose="02010800040101010101" pitchFamily="2" charset="-122"/>
                            </a:rPr>
                            <a:t>0</a:t>
                          </a:r>
                          <a:endParaRPr lang="zh-CN" altLang="en-US" sz="2000" dirty="0">
                            <a:latin typeface="+mn-lt"/>
                            <a:ea typeface="田氏保钓体简" panose="02010800040101010101" pitchFamily="2" charset="-122"/>
                          </a:endParaRPr>
                        </a:p>
                      </a:txBody>
                      <a:tcPr marL="71442" marR="71442" marT="35721" marB="3572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latin typeface="+mn-lt"/>
                              <a:ea typeface="田氏保钓体简" panose="02010800040101010101" pitchFamily="2" charset="-122"/>
                            </a:rPr>
                            <a:t>1</a:t>
                          </a:r>
                          <a:endParaRPr lang="zh-CN" altLang="en-US" sz="2000" dirty="0">
                            <a:latin typeface="+mn-lt"/>
                            <a:ea typeface="田氏保钓体简" panose="02010800040101010101" pitchFamily="2" charset="-122"/>
                          </a:endParaRPr>
                        </a:p>
                      </a:txBody>
                      <a:tcPr marL="71442" marR="71442" marT="35721" marB="3572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10003"/>
                      </a:ext>
                    </a:extLst>
                  </a:tr>
                  <a:tr h="37624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latin typeface="+mn-lt"/>
                              <a:ea typeface="田氏保钓体简" panose="02010800040101010101" pitchFamily="2" charset="-122"/>
                            </a:rPr>
                            <a:t>1</a:t>
                          </a:r>
                          <a:endParaRPr lang="zh-CN" altLang="en-US" sz="2000" dirty="0">
                            <a:latin typeface="+mn-lt"/>
                            <a:ea typeface="田氏保钓体简" panose="02010800040101010101" pitchFamily="2" charset="-122"/>
                          </a:endParaRPr>
                        </a:p>
                      </a:txBody>
                      <a:tcPr marL="71442" marR="71442" marT="35721" marB="35721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latin typeface="+mn-lt"/>
                              <a:ea typeface="田氏保钓体简" panose="02010800040101010101" pitchFamily="2" charset="-122"/>
                            </a:rPr>
                            <a:t>1</a:t>
                          </a:r>
                          <a:endParaRPr lang="zh-CN" altLang="en-US" sz="2000" dirty="0">
                            <a:latin typeface="+mn-lt"/>
                            <a:ea typeface="田氏保钓体简" panose="02010800040101010101" pitchFamily="2" charset="-122"/>
                          </a:endParaRPr>
                        </a:p>
                      </a:txBody>
                      <a:tcPr marL="71442" marR="71442" marT="35721" marB="3572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>
                              <a:latin typeface="+mn-lt"/>
                              <a:ea typeface="田氏保钓体简" panose="02010800040101010101" pitchFamily="2" charset="-122"/>
                            </a:rPr>
                            <a:t>0</a:t>
                          </a:r>
                          <a:endParaRPr lang="zh-CN" altLang="en-US" sz="2000" dirty="0">
                            <a:latin typeface="+mn-lt"/>
                            <a:ea typeface="田氏保钓体简" panose="02010800040101010101" pitchFamily="2" charset="-122"/>
                          </a:endParaRPr>
                        </a:p>
                      </a:txBody>
                      <a:tcPr marL="71442" marR="71442" marT="35721" marB="3572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1000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879714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kern="1200" dirty="0">
                <a:solidFill>
                  <a:srgbClr val="000000"/>
                </a:solidFill>
                <a:latin typeface="Tahoma" pitchFamily="34" charset="0"/>
                <a:ea typeface="方正启体简体" pitchFamily="65" charset="-122"/>
                <a:cs typeface="+mn-cs"/>
              </a:rPr>
              <a:t>多层神经网络</a:t>
            </a:r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123AF2E-258E-4A0B-8B09-315CA70F42CF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35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1AFB0B4-1401-4B5C-AE86-57984FFDBADA}" type="datetime11">
              <a:rPr lang="zh-CN" altLang="en-US" smtClean="0">
                <a:solidFill>
                  <a:srgbClr val="000000"/>
                </a:solidFill>
              </a:rPr>
              <a:t>20:02:08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AutoShape 2" descr="https://timgsa.baidu.com/timg?image&amp;quality=80&amp;size=b9999_10000&amp;sec=1512900319922&amp;di=a8b624417e3ad5024548a680ffa19178&amp;imgtype=0&amp;src=http%3A%2F%2Fsjczsw.fhedu.cn%2Fhtmledit%2Fuploadfile%2F6614E034-EA15-428F-8792-40A9F84E8BD0%2F20110921%2F20110921084756001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object 8"/>
          <p:cNvSpPr/>
          <p:nvPr/>
        </p:nvSpPr>
        <p:spPr>
          <a:xfrm>
            <a:off x="1259632" y="1916832"/>
            <a:ext cx="6589425" cy="47525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35323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kern="1200" dirty="0">
                <a:solidFill>
                  <a:srgbClr val="000000"/>
                </a:solidFill>
                <a:latin typeface="Tahoma" pitchFamily="34" charset="0"/>
                <a:ea typeface="方正启体简体" pitchFamily="65" charset="-122"/>
                <a:cs typeface="+mn-cs"/>
              </a:rPr>
              <a:t>多层神经网络</a:t>
            </a:r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123AF2E-258E-4A0B-8B09-315CA70F42CF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36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1AFB0B4-1401-4B5C-AE86-57984FFDBADA}" type="datetime11">
              <a:rPr lang="zh-CN" altLang="en-US" smtClean="0">
                <a:solidFill>
                  <a:srgbClr val="000000"/>
                </a:solidFill>
              </a:rPr>
              <a:t>20:02:08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AutoShape 2" descr="https://timgsa.baidu.com/timg?image&amp;quality=80&amp;size=b9999_10000&amp;sec=1512900319922&amp;di=a8b624417e3ad5024548a680ffa19178&amp;imgtype=0&amp;src=http%3A%2F%2Fsjczsw.fhedu.cn%2Fhtmledit%2Fuploadfile%2F6614E034-EA15-428F-8792-40A9F84E8BD0%2F20110921%2F20110921084756001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" name="object 5"/>
          <p:cNvSpPr/>
          <p:nvPr/>
        </p:nvSpPr>
        <p:spPr>
          <a:xfrm>
            <a:off x="2267744" y="3140968"/>
            <a:ext cx="4364037" cy="32607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4"/>
          <p:cNvSpPr txBox="1"/>
          <p:nvPr/>
        </p:nvSpPr>
        <p:spPr>
          <a:xfrm>
            <a:off x="984076" y="2115877"/>
            <a:ext cx="6972300" cy="9361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indent="-457200">
              <a:lnSpc>
                <a:spcPts val="356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sz="2800" dirty="0" err="1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对线性分类器的『与』和『或』的组合</a:t>
            </a:r>
            <a:r>
              <a:rPr lang="zh-CN" altLang="en-US" sz="28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。</a:t>
            </a:r>
            <a:endParaRPr sz="2800" dirty="0">
              <a:latin typeface="田氏保钓体简" panose="02010800040101010101" pitchFamily="2" charset="-122"/>
              <a:ea typeface="田氏保钓体简" panose="02010800040101010101" pitchFamily="2" charset="-122"/>
              <a:cs typeface="SimSun"/>
            </a:endParaRPr>
          </a:p>
          <a:p>
            <a:pPr marL="469900" indent="-457200">
              <a:lnSpc>
                <a:spcPts val="3560"/>
              </a:lnSpc>
              <a:buFont typeface="Arial" panose="020B0604020202020204" pitchFamily="34" charset="0"/>
              <a:buChar char="•"/>
            </a:pPr>
            <a:r>
              <a:rPr sz="2800" dirty="0" err="1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完美对平面样本点分布进行分类</a:t>
            </a:r>
            <a:r>
              <a:rPr lang="zh-CN" altLang="en-US" sz="28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。</a:t>
            </a:r>
            <a:endParaRPr sz="2800" dirty="0">
              <a:latin typeface="田氏保钓体简" panose="02010800040101010101" pitchFamily="2" charset="-122"/>
              <a:ea typeface="田氏保钓体简" panose="02010800040101010101" pitchFamily="2" charset="-122"/>
              <a:cs typeface="SimSun"/>
            </a:endParaRPr>
          </a:p>
        </p:txBody>
      </p:sp>
    </p:spTree>
    <p:extLst>
      <p:ext uri="{BB962C8B-B14F-4D97-AF65-F5344CB8AC3E}">
        <p14:creationId xmlns:p14="http://schemas.microsoft.com/office/powerpoint/2010/main" val="4280350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kern="1200" dirty="0">
                <a:solidFill>
                  <a:srgbClr val="000000"/>
                </a:solidFill>
                <a:latin typeface="Tahoma" pitchFamily="34" charset="0"/>
                <a:ea typeface="方正启体简体" pitchFamily="65" charset="-122"/>
                <a:cs typeface="+mn-cs"/>
              </a:rPr>
              <a:t>神经网络不同层数的能力</a:t>
            </a:r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123AF2E-258E-4A0B-8B09-315CA70F42CF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37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1AFB0B4-1401-4B5C-AE86-57984FFDBADA}" type="datetime11">
              <a:rPr lang="zh-CN" altLang="en-US" smtClean="0">
                <a:solidFill>
                  <a:srgbClr val="000000"/>
                </a:solidFill>
              </a:rPr>
              <a:t>20:02:08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AutoShape 2" descr="https://timgsa.baidu.com/timg?image&amp;quality=80&amp;size=b9999_10000&amp;sec=1512900319922&amp;di=a8b624417e3ad5024548a680ffa19178&amp;imgtype=0&amp;src=http%3A%2F%2Fsjczsw.fhedu.cn%2Fhtmledit%2Fuploadfile%2F6614E034-EA15-428F-8792-40A9F84E8BD0%2F20110921%2F20110921084756001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" name="object 9"/>
          <p:cNvSpPr/>
          <p:nvPr/>
        </p:nvSpPr>
        <p:spPr>
          <a:xfrm>
            <a:off x="277088" y="2151658"/>
            <a:ext cx="8399368" cy="415766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37161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kern="1200" dirty="0">
                <a:solidFill>
                  <a:srgbClr val="000000"/>
                </a:solidFill>
                <a:latin typeface="Tahoma" pitchFamily="34" charset="0"/>
                <a:ea typeface="方正启体简体" pitchFamily="65" charset="-122"/>
                <a:cs typeface="+mn-cs"/>
              </a:rPr>
              <a:t>浅层神经网络</a:t>
            </a:r>
            <a:r>
              <a:rPr lang="en-US" altLang="zh-CN" sz="3600" kern="1200" dirty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  <a:cs typeface="+mn-cs"/>
              </a:rPr>
              <a:t>(SNN)</a:t>
            </a:r>
            <a:endParaRPr lang="zh-CN" altLang="en-US" sz="3600" kern="1200" dirty="0">
              <a:solidFill>
                <a:srgbClr val="000000"/>
              </a:solidFill>
              <a:latin typeface="田氏保钓体简" panose="02010800040101010101" pitchFamily="2" charset="-122"/>
              <a:ea typeface="田氏保钓体简" panose="02010800040101010101" pitchFamily="2" charset="-122"/>
              <a:cs typeface="+mn-cs"/>
            </a:endParaRPr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123AF2E-258E-4A0B-8B09-315CA70F42CF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38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1AFB0B4-1401-4B5C-AE86-57984FFDBADA}" type="datetime11">
              <a:rPr lang="zh-CN" altLang="en-US" smtClean="0">
                <a:solidFill>
                  <a:srgbClr val="000000"/>
                </a:solidFill>
              </a:rPr>
              <a:t>20:02:08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AutoShape 2" descr="https://timgsa.baidu.com/timg?image&amp;quality=80&amp;size=b9999_10000&amp;sec=1512900319922&amp;di=a8b624417e3ad5024548a680ffa19178&amp;imgtype=0&amp;src=http%3A%2F%2Fsjczsw.fhedu.cn%2Fhtmledit%2Fuploadfile%2F6614E034-EA15-428F-8792-40A9F84E8BD0%2F20110921%2F20110921084756001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" name="object 5"/>
          <p:cNvSpPr/>
          <p:nvPr/>
        </p:nvSpPr>
        <p:spPr>
          <a:xfrm>
            <a:off x="2057400" y="2863552"/>
            <a:ext cx="5040312" cy="3733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4"/>
          <p:cNvSpPr txBox="1"/>
          <p:nvPr/>
        </p:nvSpPr>
        <p:spPr>
          <a:xfrm>
            <a:off x="1660872" y="2226320"/>
            <a:ext cx="535940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488565" algn="l"/>
                <a:tab pos="3060065" algn="l"/>
              </a:tabLst>
            </a:pPr>
            <a:r>
              <a:rPr sz="30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添加少量隐层	=&gt;	浅层神经网络</a:t>
            </a:r>
          </a:p>
        </p:txBody>
      </p:sp>
    </p:spTree>
    <p:extLst>
      <p:ext uri="{BB962C8B-B14F-4D97-AF65-F5344CB8AC3E}">
        <p14:creationId xmlns:p14="http://schemas.microsoft.com/office/powerpoint/2010/main" val="1237161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kern="1200" dirty="0">
                <a:solidFill>
                  <a:srgbClr val="000000"/>
                </a:solidFill>
                <a:latin typeface="Tahoma" pitchFamily="34" charset="0"/>
                <a:ea typeface="方正启体简体" pitchFamily="65" charset="-122"/>
                <a:cs typeface="+mn-cs"/>
              </a:rPr>
              <a:t>深度神经网络</a:t>
            </a:r>
            <a:r>
              <a:rPr lang="en-US" altLang="zh-CN" sz="3600" kern="1200" dirty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  <a:cs typeface="+mn-cs"/>
              </a:rPr>
              <a:t>(DNN)</a:t>
            </a:r>
            <a:endParaRPr lang="zh-CN" altLang="en-US" sz="3600" kern="1200" dirty="0">
              <a:solidFill>
                <a:srgbClr val="000000"/>
              </a:solidFill>
              <a:latin typeface="田氏保钓体简" panose="02010800040101010101" pitchFamily="2" charset="-122"/>
              <a:ea typeface="田氏保钓体简" panose="02010800040101010101" pitchFamily="2" charset="-122"/>
              <a:cs typeface="+mn-cs"/>
            </a:endParaRPr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123AF2E-258E-4A0B-8B09-315CA70F42CF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39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1AFB0B4-1401-4B5C-AE86-57984FFDBADA}" type="datetime11">
              <a:rPr lang="zh-CN" altLang="en-US" smtClean="0">
                <a:solidFill>
                  <a:srgbClr val="000000"/>
                </a:solidFill>
              </a:rPr>
              <a:t>20:02:08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AutoShape 2" descr="https://timgsa.baidu.com/timg?image&amp;quality=80&amp;size=b9999_10000&amp;sec=1512900319922&amp;di=a8b624417e3ad5024548a680ffa19178&amp;imgtype=0&amp;src=http%3A%2F%2Fsjczsw.fhedu.cn%2Fhtmledit%2Fuploadfile%2F6614E034-EA15-428F-8792-40A9F84E8BD0%2F20110921%2F20110921084756001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" name="object 4"/>
          <p:cNvSpPr txBox="1"/>
          <p:nvPr/>
        </p:nvSpPr>
        <p:spPr>
          <a:xfrm>
            <a:off x="1660872" y="2226320"/>
            <a:ext cx="6295504" cy="4744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488565" algn="l"/>
                <a:tab pos="3060065" algn="l"/>
              </a:tabLst>
            </a:pPr>
            <a:r>
              <a:rPr lang="zh-CN" altLang="en-US" sz="30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增多中间层	</a:t>
            </a:r>
            <a:r>
              <a:rPr lang="en-US" altLang="zh-CN" sz="30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=&gt;	</a:t>
            </a:r>
            <a:r>
              <a:rPr lang="zh-CN" altLang="en-US" sz="30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深度神经网络</a:t>
            </a:r>
            <a:endParaRPr sz="3000" dirty="0">
              <a:latin typeface="田氏保钓体简" panose="02010800040101010101" pitchFamily="2" charset="-122"/>
              <a:ea typeface="田氏保钓体简" panose="02010800040101010101" pitchFamily="2" charset="-122"/>
              <a:cs typeface="SimSun"/>
            </a:endParaRPr>
          </a:p>
        </p:txBody>
      </p:sp>
      <p:sp>
        <p:nvSpPr>
          <p:cNvPr id="12" name="object 6"/>
          <p:cNvSpPr/>
          <p:nvPr/>
        </p:nvSpPr>
        <p:spPr>
          <a:xfrm>
            <a:off x="1187624" y="2996952"/>
            <a:ext cx="6629400" cy="36020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51683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384300" y="1808163"/>
            <a:ext cx="5851525" cy="1981200"/>
          </a:xfrm>
        </p:spPr>
        <p:txBody>
          <a:bodyPr/>
          <a:lstStyle/>
          <a:p>
            <a:pPr algn="ctr" eaLnBrk="1" hangingPunct="1"/>
            <a:r>
              <a:rPr lang="en-US" altLang="zh-CN" sz="4800" kern="1200" dirty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</a:rPr>
              <a:t>Logistic</a:t>
            </a:r>
            <a:r>
              <a:rPr lang="zh-CN" altLang="en-US" sz="4800" kern="1200" dirty="0">
                <a:solidFill>
                  <a:srgbClr val="000000"/>
                </a:solidFill>
                <a:latin typeface="Tahoma" pitchFamily="34" charset="0"/>
                <a:ea typeface="方正启体简体" pitchFamily="65" charset="-122"/>
              </a:rPr>
              <a:t>回归</a:t>
            </a:r>
            <a:r>
              <a:rPr lang="en-US" altLang="zh-CN" sz="4800" kern="1200" dirty="0">
                <a:solidFill>
                  <a:srgbClr val="000000"/>
                </a:solidFill>
                <a:latin typeface="Tahoma" pitchFamily="34" charset="0"/>
                <a:ea typeface="方正启体简体" pitchFamily="65" charset="-122"/>
              </a:rPr>
              <a:t/>
            </a:r>
            <a:br>
              <a:rPr lang="en-US" altLang="zh-CN" sz="4800" kern="1200" dirty="0">
                <a:solidFill>
                  <a:srgbClr val="000000"/>
                </a:solidFill>
                <a:latin typeface="Tahoma" pitchFamily="34" charset="0"/>
                <a:ea typeface="方正启体简体" pitchFamily="65" charset="-122"/>
              </a:rPr>
            </a:br>
            <a:r>
              <a:rPr lang="en-US" altLang="zh-CN" sz="2800" dirty="0">
                <a:solidFill>
                  <a:srgbClr val="000000"/>
                </a:solidFill>
                <a:latin typeface="Monotype Corsiva" pitchFamily="66" charset="0"/>
                <a:ea typeface="方正启体简体" pitchFamily="65" charset="-122"/>
              </a:rPr>
              <a:t> Logistic Regression</a:t>
            </a:r>
          </a:p>
        </p:txBody>
      </p:sp>
      <p:sp>
        <p:nvSpPr>
          <p:cNvPr id="3" name="云形标注 11">
            <a:extLst>
              <a:ext uri="{FF2B5EF4-FFF2-40B4-BE49-F238E27FC236}">
                <a16:creationId xmlns="" xmlns:a16="http://schemas.microsoft.com/office/drawing/2014/main" id="{980B7583-27AC-4413-A365-DF88B19D369E}"/>
              </a:ext>
            </a:extLst>
          </p:cNvPr>
          <p:cNvSpPr/>
          <p:nvPr/>
        </p:nvSpPr>
        <p:spPr>
          <a:xfrm>
            <a:off x="5940152" y="1340768"/>
            <a:ext cx="2304256" cy="1008112"/>
          </a:xfrm>
          <a:prstGeom prst="cloudCallout">
            <a:avLst>
              <a:gd name="adj1" fmla="val -52526"/>
              <a:gd name="adj2" fmla="val 8122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rgbClr val="C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</a:rPr>
              <a:t>解分类问题</a:t>
            </a:r>
          </a:p>
        </p:txBody>
      </p:sp>
    </p:spTree>
    <p:extLst>
      <p:ext uri="{BB962C8B-B14F-4D97-AF65-F5344CB8AC3E}">
        <p14:creationId xmlns:p14="http://schemas.microsoft.com/office/powerpoint/2010/main" val="656809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kern="1200" dirty="0">
                <a:solidFill>
                  <a:srgbClr val="000000"/>
                </a:solidFill>
                <a:latin typeface="Tahoma" pitchFamily="34" charset="0"/>
                <a:ea typeface="方正启体简体" pitchFamily="65" charset="-122"/>
                <a:cs typeface="+mn-cs"/>
              </a:rPr>
              <a:t>神经网络表达力与过拟合</a:t>
            </a:r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123AF2E-258E-4A0B-8B09-315CA70F42CF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40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1AFB0B4-1401-4B5C-AE86-57984FFDBADA}" type="datetime11">
              <a:rPr lang="zh-CN" altLang="en-US" smtClean="0">
                <a:solidFill>
                  <a:srgbClr val="000000"/>
                </a:solidFill>
              </a:rPr>
              <a:t>20:02:08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AutoShape 2" descr="https://timgsa.baidu.com/timg?image&amp;quality=80&amp;size=b9999_10000&amp;sec=1512900319922&amp;di=a8b624417e3ad5024548a680ffa19178&amp;imgtype=0&amp;src=http%3A%2F%2Fsjczsw.fhedu.cn%2Fhtmledit%2Fuploadfile%2F6614E034-EA15-428F-8792-40A9F84E8BD0%2F20110921%2F20110921084756001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" name="object 4"/>
          <p:cNvSpPr txBox="1"/>
          <p:nvPr/>
        </p:nvSpPr>
        <p:spPr>
          <a:xfrm>
            <a:off x="328364" y="2161133"/>
            <a:ext cx="8420100" cy="4148187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482600" marR="5080" indent="-469900" algn="just">
              <a:lnSpc>
                <a:spcPct val="79900"/>
              </a:lnSpc>
              <a:spcBef>
                <a:spcPts val="675"/>
              </a:spcBef>
              <a:buFont typeface="Arial" panose="020B0604020202020204" pitchFamily="34" charset="0"/>
              <a:buChar char="•"/>
            </a:pPr>
            <a:r>
              <a:rPr sz="2400" dirty="0" err="1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理论上说单隐层神经网络可以逼近任何连续函数（只要隐层</a:t>
            </a:r>
            <a:r>
              <a:rPr sz="24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 的神经元个数足够多）。</a:t>
            </a:r>
          </a:p>
          <a:p>
            <a:pPr marL="342900" indent="-342900">
              <a:lnSpc>
                <a:spcPct val="100000"/>
              </a:lnSpc>
              <a:spcBef>
                <a:spcPts val="25"/>
              </a:spcBef>
              <a:buFont typeface="Arial" panose="020B0604020202020204" pitchFamily="34" charset="0"/>
              <a:buChar char="•"/>
            </a:pPr>
            <a:endParaRPr sz="2400" dirty="0">
              <a:latin typeface="田氏保钓体简" panose="02010800040101010101" pitchFamily="2" charset="-122"/>
              <a:ea typeface="田氏保钓体简" panose="02010800040101010101" pitchFamily="2" charset="-122"/>
              <a:cs typeface="Times New Roman"/>
            </a:endParaRPr>
          </a:p>
          <a:p>
            <a:pPr marL="482600" marR="5080" indent="-469900" algn="just">
              <a:lnSpc>
                <a:spcPts val="2320"/>
              </a:lnSpc>
              <a:spcBef>
                <a:spcPts val="5"/>
              </a:spcBef>
              <a:buFont typeface="Arial" panose="020B0604020202020204" pitchFamily="34" charset="0"/>
              <a:buChar char="•"/>
            </a:pPr>
            <a:r>
              <a:rPr sz="2400" dirty="0" err="1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虽然从数学上看表达能力一致，但是多隐藏层的神经网络比</a:t>
            </a:r>
            <a:r>
              <a:rPr sz="24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 单隐藏层的神经网络工程效果好很多。</a:t>
            </a:r>
          </a:p>
          <a:p>
            <a:pPr marL="342900" indent="-342900">
              <a:lnSpc>
                <a:spcPct val="100000"/>
              </a:lnSpc>
              <a:spcBef>
                <a:spcPts val="10"/>
              </a:spcBef>
              <a:buFont typeface="Arial" panose="020B0604020202020204" pitchFamily="34" charset="0"/>
              <a:buChar char="•"/>
            </a:pPr>
            <a:endParaRPr sz="2400" dirty="0">
              <a:latin typeface="田氏保钓体简" panose="02010800040101010101" pitchFamily="2" charset="-122"/>
              <a:ea typeface="田氏保钓体简" panose="02010800040101010101" pitchFamily="2" charset="-122"/>
              <a:cs typeface="Times New Roman"/>
            </a:endParaRPr>
          </a:p>
          <a:p>
            <a:pPr marL="482600" marR="5080" indent="-469900" algn="just">
              <a:lnSpc>
                <a:spcPct val="80300"/>
              </a:lnSpc>
              <a:buFont typeface="Arial" panose="020B0604020202020204" pitchFamily="34" charset="0"/>
              <a:buChar char="•"/>
            </a:pPr>
            <a:r>
              <a:rPr sz="2400" dirty="0" err="1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对于一些分类数据（比如CTR预估</a:t>
            </a:r>
            <a:r>
              <a:rPr sz="24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），3层神经网络效果优 于2层神经网络，但是如果把层数再不断增加(4,5,6层)，对 最后结果的帮助就没有那么大的跳变了。</a:t>
            </a:r>
          </a:p>
          <a:p>
            <a:pPr marL="342900" indent="-342900">
              <a:lnSpc>
                <a:spcPct val="100000"/>
              </a:lnSpc>
              <a:spcBef>
                <a:spcPts val="45"/>
              </a:spcBef>
              <a:buFont typeface="Arial" panose="020B0604020202020204" pitchFamily="34" charset="0"/>
              <a:buChar char="•"/>
            </a:pPr>
            <a:endParaRPr sz="2400" dirty="0">
              <a:latin typeface="田氏保钓体简" panose="02010800040101010101" pitchFamily="2" charset="-122"/>
              <a:ea typeface="田氏保钓体简" panose="02010800040101010101" pitchFamily="2" charset="-122"/>
              <a:cs typeface="Times New Roman"/>
            </a:endParaRPr>
          </a:p>
          <a:p>
            <a:pPr marL="482600" marR="5080" indent="-469900" algn="just">
              <a:lnSpc>
                <a:spcPct val="80300"/>
              </a:lnSpc>
              <a:buFont typeface="Arial" panose="020B0604020202020204" pitchFamily="34" charset="0"/>
              <a:buChar char="•"/>
            </a:pPr>
            <a:r>
              <a:rPr sz="2400" dirty="0" err="1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图像数据比较特殊，是一种深层</a:t>
            </a:r>
            <a:r>
              <a:rPr sz="24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(多层次)的结构化数据，深 层次的卷积神经网络，能够更充分和准确地把这些层级信息 表达出来。</a:t>
            </a:r>
          </a:p>
        </p:txBody>
      </p:sp>
    </p:spTree>
    <p:extLst>
      <p:ext uri="{BB962C8B-B14F-4D97-AF65-F5344CB8AC3E}">
        <p14:creationId xmlns:p14="http://schemas.microsoft.com/office/powerpoint/2010/main" val="1237161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kern="1200" dirty="0">
                <a:solidFill>
                  <a:srgbClr val="000000"/>
                </a:solidFill>
                <a:latin typeface="Tahoma" pitchFamily="34" charset="0"/>
                <a:ea typeface="方正启体简体" pitchFamily="65" charset="-122"/>
                <a:cs typeface="+mn-cs"/>
              </a:rPr>
              <a:t>神经网络表达力与过拟合</a:t>
            </a:r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123AF2E-258E-4A0B-8B09-315CA70F42CF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41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1AFB0B4-1401-4B5C-AE86-57984FFDBADA}" type="datetime11">
              <a:rPr lang="zh-CN" altLang="en-US" smtClean="0">
                <a:solidFill>
                  <a:srgbClr val="000000"/>
                </a:solidFill>
              </a:rPr>
              <a:t>20:02:08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AutoShape 2" descr="https://timgsa.baidu.com/timg?image&amp;quality=80&amp;size=b9999_10000&amp;sec=1512900319922&amp;di=a8b624417e3ad5024548a680ffa19178&amp;imgtype=0&amp;src=http%3A%2F%2Fsjczsw.fhedu.cn%2Fhtmledit%2Fuploadfile%2F6614E034-EA15-428F-8792-40A9F84E8BD0%2F20110921%2F20110921084756001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" name="object 6"/>
          <p:cNvSpPr/>
          <p:nvPr/>
        </p:nvSpPr>
        <p:spPr>
          <a:xfrm>
            <a:off x="251520" y="2257397"/>
            <a:ext cx="5239263" cy="405192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矩形 1"/>
          <p:cNvSpPr/>
          <p:nvPr/>
        </p:nvSpPr>
        <p:spPr>
          <a:xfrm>
            <a:off x="5806380" y="3313862"/>
            <a:ext cx="276034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提升隐层层数或者隐层神经元个数，神经网络“容量”会变大，空间表达力会变强。</a:t>
            </a:r>
          </a:p>
        </p:txBody>
      </p:sp>
    </p:spTree>
    <p:extLst>
      <p:ext uri="{BB962C8B-B14F-4D97-AF65-F5344CB8AC3E}">
        <p14:creationId xmlns:p14="http://schemas.microsoft.com/office/powerpoint/2010/main" val="389866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kern="1200" dirty="0">
                <a:solidFill>
                  <a:srgbClr val="000000"/>
                </a:solidFill>
                <a:latin typeface="Tahoma" pitchFamily="34" charset="0"/>
                <a:ea typeface="方正启体简体" pitchFamily="65" charset="-122"/>
                <a:cs typeface="+mn-cs"/>
              </a:rPr>
              <a:t>神经网络表达力与过拟合</a:t>
            </a:r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123AF2E-258E-4A0B-8B09-315CA70F42CF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42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1AFB0B4-1401-4B5C-AE86-57984FFDBADA}" type="datetime11">
              <a:rPr lang="zh-CN" altLang="en-US" smtClean="0">
                <a:solidFill>
                  <a:srgbClr val="000000"/>
                </a:solidFill>
              </a:rPr>
              <a:t>20:02:08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AutoShape 2" descr="https://timgsa.baidu.com/timg?image&amp;quality=80&amp;size=b9999_10000&amp;sec=1512900319922&amp;di=a8b624417e3ad5024548a680ffa19178&amp;imgtype=0&amp;src=http%3A%2F%2Fsjczsw.fhedu.cn%2Fhtmledit%2Fuploadfile%2F6614E034-EA15-428F-8792-40A9F84E8BD0%2F20110921%2F20110921084756001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" name="object 7"/>
          <p:cNvSpPr/>
          <p:nvPr/>
        </p:nvSpPr>
        <p:spPr>
          <a:xfrm>
            <a:off x="395536" y="2276872"/>
            <a:ext cx="5328592" cy="40324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矩形 1"/>
          <p:cNvSpPr/>
          <p:nvPr/>
        </p:nvSpPr>
        <p:spPr>
          <a:xfrm>
            <a:off x="3059832" y="4509120"/>
            <a:ext cx="554461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过多的隐层和神经元节点，会带来过拟合问题。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不要试图通过降低神经网络参数量来减缓过拟合，用正则化或者</a:t>
            </a:r>
            <a:r>
              <a:rPr lang="en-US" altLang="zh-CN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dropout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389866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kern="1200" dirty="0">
                <a:solidFill>
                  <a:srgbClr val="000000"/>
                </a:solidFill>
                <a:latin typeface="Tahoma" pitchFamily="34" charset="0"/>
                <a:ea typeface="方正启体简体" pitchFamily="65" charset="-122"/>
              </a:rPr>
              <a:t>分类问题的前馈</a:t>
            </a:r>
            <a:r>
              <a:rPr lang="zh-CN" altLang="en-US" sz="3600" kern="1200" dirty="0">
                <a:solidFill>
                  <a:srgbClr val="000000"/>
                </a:solidFill>
                <a:latin typeface="Tahoma" pitchFamily="34" charset="0"/>
                <a:ea typeface="方正启体简体" pitchFamily="65" charset="-122"/>
                <a:cs typeface="+mn-cs"/>
              </a:rPr>
              <a:t>神经网络一般结构</a:t>
            </a:r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123AF2E-258E-4A0B-8B09-315CA70F42CF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43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1AFB0B4-1401-4B5C-AE86-57984FFDBADA}" type="datetime11">
              <a:rPr lang="zh-CN" altLang="en-US" smtClean="0">
                <a:solidFill>
                  <a:srgbClr val="000000"/>
                </a:solidFill>
              </a:rPr>
              <a:t>20:02:08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AutoShape 2" descr="https://timgsa.baidu.com/timg?image&amp;quality=80&amp;size=b9999_10000&amp;sec=1512900319922&amp;di=a8b624417e3ad5024548a680ffa19178&amp;imgtype=0&amp;src=http%3A%2F%2Fsjczsw.fhedu.cn%2Fhtmledit%2Fuploadfile%2F6614E034-EA15-428F-8792-40A9F84E8BD0%2F20110921%2F20110921084756001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" name="object 9"/>
          <p:cNvSpPr/>
          <p:nvPr/>
        </p:nvSpPr>
        <p:spPr>
          <a:xfrm>
            <a:off x="842144" y="2492896"/>
            <a:ext cx="7258248" cy="33129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9866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kern="1200" dirty="0">
                <a:solidFill>
                  <a:srgbClr val="000000"/>
                </a:solidFill>
                <a:latin typeface="Tahoma" pitchFamily="34" charset="0"/>
                <a:ea typeface="方正启体简体" pitchFamily="65" charset="-122"/>
                <a:cs typeface="+mn-cs"/>
              </a:rPr>
              <a:t>回归问题的前馈神经网络一般结构</a:t>
            </a:r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123AF2E-258E-4A0B-8B09-315CA70F42CF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44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1AFB0B4-1401-4B5C-AE86-57984FFDBADA}" type="datetime11">
              <a:rPr lang="zh-CN" altLang="en-US" smtClean="0">
                <a:solidFill>
                  <a:srgbClr val="000000"/>
                </a:solidFill>
              </a:rPr>
              <a:t>20:02:08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AutoShape 2" descr="https://timgsa.baidu.com/timg?image&amp;quality=80&amp;size=b9999_10000&amp;sec=1512900319922&amp;di=a8b624417e3ad5024548a680ffa19178&amp;imgtype=0&amp;src=http%3A%2F%2Fsjczsw.fhedu.cn%2Fhtmledit%2Fuploadfile%2F6614E034-EA15-428F-8792-40A9F84E8BD0%2F20110921%2F20110921084756001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" name="object 3"/>
          <p:cNvSpPr/>
          <p:nvPr/>
        </p:nvSpPr>
        <p:spPr>
          <a:xfrm>
            <a:off x="929208" y="2420888"/>
            <a:ext cx="7315200" cy="35877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37161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kern="1200" dirty="0">
                <a:solidFill>
                  <a:srgbClr val="000000"/>
                </a:solidFill>
                <a:latin typeface="Tahoma" pitchFamily="34" charset="0"/>
                <a:ea typeface="方正启体简体" pitchFamily="65" charset="-122"/>
                <a:cs typeface="+mn-cs"/>
              </a:rPr>
              <a:t>传递函数</a:t>
            </a:r>
            <a:r>
              <a:rPr lang="en-US" altLang="zh-CN" sz="3600" kern="1200" dirty="0">
                <a:solidFill>
                  <a:srgbClr val="000000"/>
                </a:solidFill>
                <a:latin typeface="Tahoma" pitchFamily="34" charset="0"/>
                <a:ea typeface="方正启体简体" pitchFamily="65" charset="-122"/>
                <a:cs typeface="+mn-cs"/>
              </a:rPr>
              <a:t>—</a:t>
            </a:r>
            <a:r>
              <a:rPr lang="zh-CN" altLang="en-US" sz="3600" kern="1200" dirty="0">
                <a:solidFill>
                  <a:srgbClr val="000000"/>
                </a:solidFill>
                <a:latin typeface="Tahoma" pitchFamily="34" charset="0"/>
                <a:ea typeface="方正启体简体" pitchFamily="65" charset="-122"/>
                <a:cs typeface="+mn-cs"/>
              </a:rPr>
              <a:t>非线性化</a:t>
            </a:r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123AF2E-258E-4A0B-8B09-315CA70F42CF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45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1AFB0B4-1401-4B5C-AE86-57984FFDBADA}" type="datetime11">
              <a:rPr lang="zh-CN" altLang="en-US" smtClean="0">
                <a:solidFill>
                  <a:srgbClr val="000000"/>
                </a:solidFill>
              </a:rPr>
              <a:t>20:02:08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AutoShape 2" descr="https://timgsa.baidu.com/timg?image&amp;quality=80&amp;size=b9999_10000&amp;sec=1512900319922&amp;di=a8b624417e3ad5024548a680ffa19178&amp;imgtype=0&amp;src=http%3A%2F%2Fsjczsw.fhedu.cn%2Fhtmledit%2Fuploadfile%2F6614E034-EA15-428F-8792-40A9F84E8BD0%2F20110921%2F20110921084756001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" name="object 4"/>
          <p:cNvSpPr txBox="1"/>
          <p:nvPr/>
        </p:nvSpPr>
        <p:spPr>
          <a:xfrm>
            <a:off x="1149052" y="2060848"/>
            <a:ext cx="430530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910965" algn="l"/>
              </a:tabLst>
            </a:pPr>
            <a:r>
              <a:rPr sz="2400" dirty="0" err="1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S函数</a:t>
            </a:r>
            <a:r>
              <a:rPr sz="24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(sigmoid)</a:t>
            </a:r>
            <a:r>
              <a:rPr 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              </a:t>
            </a:r>
            <a:r>
              <a:rPr sz="24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VS</a:t>
            </a:r>
          </a:p>
        </p:txBody>
      </p:sp>
      <p:sp>
        <p:nvSpPr>
          <p:cNvPr id="12" name="object 5"/>
          <p:cNvSpPr txBox="1"/>
          <p:nvPr/>
        </p:nvSpPr>
        <p:spPr>
          <a:xfrm>
            <a:off x="5805388" y="2060848"/>
            <a:ext cx="135890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双S函数</a:t>
            </a:r>
          </a:p>
        </p:txBody>
      </p:sp>
      <p:sp>
        <p:nvSpPr>
          <p:cNvPr id="13" name="object 6"/>
          <p:cNvSpPr/>
          <p:nvPr/>
        </p:nvSpPr>
        <p:spPr>
          <a:xfrm>
            <a:off x="1651000" y="2443004"/>
            <a:ext cx="1651000" cy="685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7"/>
          <p:cNvSpPr/>
          <p:nvPr/>
        </p:nvSpPr>
        <p:spPr>
          <a:xfrm>
            <a:off x="5508104" y="2552576"/>
            <a:ext cx="1651000" cy="6604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8"/>
          <p:cNvSpPr/>
          <p:nvPr/>
        </p:nvSpPr>
        <p:spPr>
          <a:xfrm>
            <a:off x="957064" y="3356992"/>
            <a:ext cx="3038872" cy="3281040"/>
          </a:xfrm>
          <a:prstGeom prst="rect">
            <a:avLst/>
          </a:prstGeom>
          <a:blipFill>
            <a:blip r:embed="rId4" cstate="print"/>
            <a:srcRect/>
            <a:stretch>
              <a:fillRect b="-12754"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9"/>
          <p:cNvSpPr/>
          <p:nvPr/>
        </p:nvSpPr>
        <p:spPr>
          <a:xfrm>
            <a:off x="4948304" y="3387873"/>
            <a:ext cx="2936064" cy="3137471"/>
          </a:xfrm>
          <a:prstGeom prst="rect">
            <a:avLst/>
          </a:prstGeom>
          <a:blipFill>
            <a:blip r:embed="rId5" cstate="print"/>
            <a:srcRect/>
            <a:stretch>
              <a:fillRect t="-1" b="-8627"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36677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kern="1200" dirty="0">
                <a:solidFill>
                  <a:srgbClr val="000000"/>
                </a:solidFill>
                <a:latin typeface="Tahoma" pitchFamily="34" charset="0"/>
                <a:ea typeface="方正启体简体" pitchFamily="65" charset="-122"/>
                <a:cs typeface="+mn-cs"/>
              </a:rPr>
              <a:t>神经网络如何训练？</a:t>
            </a:r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123AF2E-258E-4A0B-8B09-315CA70F42CF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46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1AFB0B4-1401-4B5C-AE86-57984FFDBADA}" type="datetime11">
              <a:rPr lang="zh-CN" altLang="en-US" smtClean="0">
                <a:solidFill>
                  <a:srgbClr val="000000"/>
                </a:solidFill>
              </a:rPr>
              <a:t>20:02:08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AutoShape 2" descr="https://timgsa.baidu.com/timg?image&amp;quality=80&amp;size=b9999_10000&amp;sec=1512900319922&amp;di=a8b624417e3ad5024548a680ffa19178&amp;imgtype=0&amp;src=http%3A%2F%2Fsjczsw.fhedu.cn%2Fhtmledit%2Fuploadfile%2F6614E034-EA15-428F-8792-40A9F84E8BD0%2F20110921%2F20110921084756001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" name="object 4">
            <a:extLst>
              <a:ext uri="{FF2B5EF4-FFF2-40B4-BE49-F238E27FC236}">
                <a16:creationId xmlns="" xmlns:a16="http://schemas.microsoft.com/office/drawing/2014/main" id="{7504EAA7-3E1B-476D-BF3D-8302F7424B51}"/>
              </a:ext>
            </a:extLst>
          </p:cNvPr>
          <p:cNvSpPr txBox="1"/>
          <p:nvPr/>
        </p:nvSpPr>
        <p:spPr>
          <a:xfrm>
            <a:off x="1117799" y="3266591"/>
            <a:ext cx="7416824" cy="237244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488565" algn="l"/>
                <a:tab pos="3060065" algn="l"/>
              </a:tabLst>
            </a:pPr>
            <a:r>
              <a:rPr lang="en-US" sz="30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BP</a:t>
            </a:r>
            <a:r>
              <a:rPr lang="zh-CN" altLang="en-US" sz="30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算法（</a:t>
            </a:r>
            <a:r>
              <a:rPr lang="en-US" altLang="zh-CN" sz="30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Back Propagation</a:t>
            </a:r>
            <a:r>
              <a:rPr lang="zh-CN" altLang="en-US" sz="30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）</a:t>
            </a:r>
            <a:endParaRPr lang="en-US" altLang="zh-CN" sz="3000" dirty="0">
              <a:latin typeface="田氏保钓体简" panose="02010800040101010101" pitchFamily="2" charset="-122"/>
              <a:ea typeface="田氏保钓体简" panose="02010800040101010101" pitchFamily="2" charset="-122"/>
              <a:cs typeface="SimSun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488565" algn="l"/>
                <a:tab pos="3060065" algn="l"/>
              </a:tabLst>
            </a:pPr>
            <a:endParaRPr lang="en-US" altLang="zh-CN" sz="3000" dirty="0">
              <a:latin typeface="田氏保钓体简" panose="02010800040101010101" pitchFamily="2" charset="-122"/>
              <a:ea typeface="田氏保钓体简" panose="02010800040101010101" pitchFamily="2" charset="-122"/>
              <a:cs typeface="SimSun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488565" algn="l"/>
                <a:tab pos="3060065" algn="l"/>
              </a:tabLst>
            </a:pPr>
            <a:r>
              <a:rPr lang="zh-CN" altLang="en-US" sz="30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也称</a:t>
            </a:r>
            <a:r>
              <a:rPr lang="en-US" altLang="zh-CN" sz="30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Error Back Propagation, </a:t>
            </a:r>
            <a:r>
              <a:rPr lang="zh-CN" altLang="en-US" sz="30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误差反向传播</a:t>
            </a:r>
            <a:endParaRPr lang="en-US" altLang="zh-CN" sz="3000" dirty="0">
              <a:latin typeface="田氏保钓体简" panose="02010800040101010101" pitchFamily="2" charset="-122"/>
              <a:ea typeface="田氏保钓体简" panose="02010800040101010101" pitchFamily="2" charset="-122"/>
              <a:cs typeface="SimSun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488565" algn="l"/>
                <a:tab pos="3060065" algn="l"/>
              </a:tabLst>
            </a:pPr>
            <a:endParaRPr lang="en-US" altLang="zh-CN" sz="3000" dirty="0">
              <a:latin typeface="田氏保钓体简" panose="02010800040101010101" pitchFamily="2" charset="-122"/>
              <a:ea typeface="田氏保钓体简" panose="02010800040101010101" pitchFamily="2" charset="-122"/>
              <a:cs typeface="SimSun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488565" algn="l"/>
                <a:tab pos="3060065" algn="l"/>
              </a:tabLst>
            </a:pPr>
            <a:r>
              <a:rPr lang="zh-CN" altLang="en-US" sz="30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也叫</a:t>
            </a:r>
            <a:r>
              <a:rPr lang="el-GR" altLang="zh-CN" sz="30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δ</a:t>
            </a:r>
            <a:r>
              <a:rPr lang="zh-CN" altLang="en-US" sz="30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算法</a:t>
            </a:r>
            <a:endParaRPr lang="en-US" altLang="zh-CN" sz="3000" dirty="0">
              <a:latin typeface="田氏保钓体简" panose="02010800040101010101" pitchFamily="2" charset="-122"/>
              <a:ea typeface="田氏保钓体简" panose="02010800040101010101" pitchFamily="2" charset="-122"/>
              <a:cs typeface="SimSun"/>
            </a:endParaRPr>
          </a:p>
        </p:txBody>
      </p:sp>
    </p:spTree>
    <p:extLst>
      <p:ext uri="{BB962C8B-B14F-4D97-AF65-F5344CB8AC3E}">
        <p14:creationId xmlns:p14="http://schemas.microsoft.com/office/powerpoint/2010/main" val="2236677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kern="1200" dirty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  <a:cs typeface="+mn-cs"/>
              </a:rPr>
              <a:t>BP</a:t>
            </a:r>
            <a:r>
              <a:rPr lang="zh-CN" altLang="en-US" sz="3600" kern="1200" dirty="0">
                <a:solidFill>
                  <a:srgbClr val="000000"/>
                </a:solidFill>
                <a:latin typeface="Tahoma" pitchFamily="34" charset="0"/>
                <a:ea typeface="方正启体简体" pitchFamily="65" charset="-122"/>
                <a:cs typeface="+mn-cs"/>
              </a:rPr>
              <a:t>算法</a:t>
            </a:r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123AF2E-258E-4A0B-8B09-315CA70F42CF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47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1AFB0B4-1401-4B5C-AE86-57984FFDBADA}" type="datetime11">
              <a:rPr lang="zh-CN" altLang="en-US" smtClean="0">
                <a:solidFill>
                  <a:srgbClr val="000000"/>
                </a:solidFill>
              </a:rPr>
              <a:t>20:02:08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AutoShape 2" descr="https://timgsa.baidu.com/timg?image&amp;quality=80&amp;size=b9999_10000&amp;sec=1512900319922&amp;di=a8b624417e3ad5024548a680ffa19178&amp;imgtype=0&amp;src=http%3A%2F%2Fsjczsw.fhedu.cn%2Fhtmledit%2Fuploadfile%2F6614E034-EA15-428F-8792-40A9F84E8BD0%2F20110921%2F20110921084756001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" name="object 4">
            <a:extLst>
              <a:ext uri="{FF2B5EF4-FFF2-40B4-BE49-F238E27FC236}">
                <a16:creationId xmlns="" xmlns:a16="http://schemas.microsoft.com/office/drawing/2014/main" id="{7504EAA7-3E1B-476D-BF3D-8302F7424B51}"/>
              </a:ext>
            </a:extLst>
          </p:cNvPr>
          <p:cNvSpPr txBox="1"/>
          <p:nvPr/>
        </p:nvSpPr>
        <p:spPr>
          <a:xfrm>
            <a:off x="683568" y="2420888"/>
            <a:ext cx="7416824" cy="351121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488565" algn="l"/>
                <a:tab pos="3060065" algn="l"/>
              </a:tabLst>
            </a:pPr>
            <a:r>
              <a:rPr lang="zh-CN" altLang="en-US" sz="28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基本想法：信号正向传播和误差反向传播</a:t>
            </a:r>
            <a:endParaRPr lang="en-US" altLang="zh-CN" sz="2800" dirty="0">
              <a:latin typeface="田氏保钓体简" panose="02010800040101010101" pitchFamily="2" charset="-122"/>
              <a:ea typeface="田氏保钓体简" panose="02010800040101010101" pitchFamily="2" charset="-122"/>
              <a:cs typeface="SimSun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488565" algn="l"/>
                <a:tab pos="3060065" algn="l"/>
              </a:tabLst>
            </a:pPr>
            <a:endParaRPr lang="en-US" altLang="zh-CN" sz="2800" dirty="0">
              <a:latin typeface="田氏保钓体简" panose="02010800040101010101" pitchFamily="2" charset="-122"/>
              <a:ea typeface="田氏保钓体简" panose="02010800040101010101" pitchFamily="2" charset="-122"/>
              <a:cs typeface="SimSun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488565" algn="l"/>
                <a:tab pos="3060065" algn="l"/>
              </a:tabLst>
            </a:pP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信号正向传播：正向传播时，输入样本从输入层传入，经各隐层逐层处理后，传向输出层。若输出层的实际输出与期望的输出不符，则转入误差的反向传播阶段。</a:t>
            </a:r>
            <a:endParaRPr lang="en-US" altLang="zh-CN" sz="2400" dirty="0">
              <a:latin typeface="田氏保钓体简" panose="02010800040101010101" pitchFamily="2" charset="-122"/>
              <a:ea typeface="田氏保钓体简" panose="02010800040101010101" pitchFamily="2" charset="-122"/>
              <a:cs typeface="SimSun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488565" algn="l"/>
                <a:tab pos="3060065" algn="l"/>
              </a:tabLst>
            </a:pPr>
            <a:endParaRPr lang="en-US" altLang="zh-CN" sz="2400" dirty="0">
              <a:latin typeface="田氏保钓体简" panose="02010800040101010101" pitchFamily="2" charset="-122"/>
              <a:ea typeface="田氏保钓体简" panose="02010800040101010101" pitchFamily="2" charset="-122"/>
              <a:cs typeface="SimSun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488565" algn="l"/>
                <a:tab pos="3060065" algn="l"/>
              </a:tabLst>
            </a:pP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误差反向传播：将输出以某种形式通过隐层向输入层逐层反传，并将误差摊给各层的所有单元，从而获得各层的误差信号，此误差信号即作为修正各单元权值的依据。</a:t>
            </a:r>
            <a:endParaRPr lang="en-US" altLang="zh-CN" sz="2400" dirty="0">
              <a:latin typeface="田氏保钓体简" panose="02010800040101010101" pitchFamily="2" charset="-122"/>
              <a:ea typeface="田氏保钓体简" panose="02010800040101010101" pitchFamily="2" charset="-122"/>
              <a:cs typeface="SimSun"/>
            </a:endParaRPr>
          </a:p>
        </p:txBody>
      </p:sp>
    </p:spTree>
    <p:extLst>
      <p:ext uri="{BB962C8B-B14F-4D97-AF65-F5344CB8AC3E}">
        <p14:creationId xmlns:p14="http://schemas.microsoft.com/office/powerpoint/2010/main" val="3870989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kern="1200" dirty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  <a:cs typeface="+mn-cs"/>
              </a:rPr>
              <a:t>BP</a:t>
            </a:r>
            <a:r>
              <a:rPr lang="zh-CN" altLang="en-US" sz="3600" kern="1200" dirty="0">
                <a:solidFill>
                  <a:srgbClr val="000000"/>
                </a:solidFill>
                <a:latin typeface="Tahoma" pitchFamily="34" charset="0"/>
                <a:ea typeface="方正启体简体" pitchFamily="65" charset="-122"/>
                <a:cs typeface="+mn-cs"/>
              </a:rPr>
              <a:t>算法</a:t>
            </a:r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123AF2E-258E-4A0B-8B09-315CA70F42CF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48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1AFB0B4-1401-4B5C-AE86-57984FFDBADA}" type="datetime11">
              <a:rPr lang="zh-CN" altLang="en-US" smtClean="0">
                <a:solidFill>
                  <a:srgbClr val="000000"/>
                </a:solidFill>
              </a:rPr>
              <a:t>20:02:08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AutoShape 2" descr="https://timgsa.baidu.com/timg?image&amp;quality=80&amp;size=b9999_10000&amp;sec=1512900319922&amp;di=a8b624417e3ad5024548a680ffa19178&amp;imgtype=0&amp;src=http%3A%2F%2Fsjczsw.fhedu.cn%2Fhtmledit%2Fuploadfile%2F6614E034-EA15-428F-8792-40A9F84E8BD0%2F20110921%2F20110921084756001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5" name="object 5">
            <a:extLst>
              <a:ext uri="{FF2B5EF4-FFF2-40B4-BE49-F238E27FC236}">
                <a16:creationId xmlns="" xmlns:a16="http://schemas.microsoft.com/office/drawing/2014/main" id="{A8A06C60-CD0E-4CEF-97A2-4AF958D5A6FC}"/>
              </a:ext>
            </a:extLst>
          </p:cNvPr>
          <p:cNvSpPr/>
          <p:nvPr/>
        </p:nvSpPr>
        <p:spPr>
          <a:xfrm>
            <a:off x="290264" y="2642071"/>
            <a:ext cx="8458200" cy="34512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67609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kern="1200" dirty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  <a:cs typeface="+mn-cs"/>
              </a:rPr>
              <a:t>BP</a:t>
            </a:r>
            <a:r>
              <a:rPr lang="zh-CN" altLang="en-US" sz="3600" kern="1200" dirty="0">
                <a:solidFill>
                  <a:srgbClr val="000000"/>
                </a:solidFill>
                <a:latin typeface="Tahoma" pitchFamily="34" charset="0"/>
                <a:ea typeface="方正启体简体" pitchFamily="65" charset="-122"/>
                <a:cs typeface="+mn-cs"/>
              </a:rPr>
              <a:t>算法</a:t>
            </a:r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123AF2E-258E-4A0B-8B09-315CA70F42CF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49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1AFB0B4-1401-4B5C-AE86-57984FFDBADA}" type="datetime11">
              <a:rPr lang="zh-CN" altLang="en-US" smtClean="0">
                <a:solidFill>
                  <a:srgbClr val="000000"/>
                </a:solidFill>
              </a:rPr>
              <a:t>20:02:08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AutoShape 2" descr="https://timgsa.baidu.com/timg?image&amp;quality=80&amp;size=b9999_10000&amp;sec=1512900319922&amp;di=a8b624417e3ad5024548a680ffa19178&amp;imgtype=0&amp;src=http%3A%2F%2Fsjczsw.fhedu.cn%2Fhtmledit%2Fuploadfile%2F6614E034-EA15-428F-8792-40A9F84E8BD0%2F20110921%2F20110921084756001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" name="object 4">
            <a:extLst>
              <a:ext uri="{FF2B5EF4-FFF2-40B4-BE49-F238E27FC236}">
                <a16:creationId xmlns="" xmlns:a16="http://schemas.microsoft.com/office/drawing/2014/main" id="{7504EAA7-3E1B-476D-BF3D-8302F7424B51}"/>
              </a:ext>
            </a:extLst>
          </p:cNvPr>
          <p:cNvSpPr txBox="1"/>
          <p:nvPr/>
        </p:nvSpPr>
        <p:spPr>
          <a:xfrm>
            <a:off x="863588" y="2166732"/>
            <a:ext cx="3708412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488565" algn="l"/>
                <a:tab pos="3060065" algn="l"/>
              </a:tabLst>
            </a:pPr>
            <a:r>
              <a:rPr lang="zh-CN" altLang="en-US" sz="28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以</a:t>
            </a:r>
            <a:r>
              <a:rPr lang="en-US" altLang="zh-CN" sz="28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3</a:t>
            </a:r>
            <a:r>
              <a:rPr lang="zh-CN" altLang="en-US" sz="28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层的神经网络为例</a:t>
            </a:r>
            <a:endParaRPr lang="en-US" altLang="zh-CN" sz="2400" dirty="0">
              <a:latin typeface="田氏保钓体简" panose="02010800040101010101" pitchFamily="2" charset="-122"/>
              <a:ea typeface="田氏保钓体简" panose="02010800040101010101" pitchFamily="2" charset="-122"/>
              <a:cs typeface="SimSun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="" xmlns:a16="http://schemas.microsoft.com/office/drawing/2014/main" id="{71D0F117-BFE8-4057-9DB5-74D467D9E248}"/>
              </a:ext>
            </a:extLst>
          </p:cNvPr>
          <p:cNvGrpSpPr/>
          <p:nvPr/>
        </p:nvGrpSpPr>
        <p:grpSpPr>
          <a:xfrm>
            <a:off x="1336986" y="2655325"/>
            <a:ext cx="6502761" cy="3798011"/>
            <a:chOff x="1336986" y="2655325"/>
            <a:chExt cx="6502761" cy="3798011"/>
          </a:xfrm>
        </p:grpSpPr>
        <p:grpSp>
          <p:nvGrpSpPr>
            <p:cNvPr id="3" name="组合 2">
              <a:extLst>
                <a:ext uri="{FF2B5EF4-FFF2-40B4-BE49-F238E27FC236}">
                  <a16:creationId xmlns="" xmlns:a16="http://schemas.microsoft.com/office/drawing/2014/main" id="{5B0EEB7A-769C-442B-8F26-F56ACBC909D5}"/>
                </a:ext>
              </a:extLst>
            </p:cNvPr>
            <p:cNvGrpSpPr/>
            <p:nvPr/>
          </p:nvGrpSpPr>
          <p:grpSpPr>
            <a:xfrm>
              <a:off x="1336986" y="2850232"/>
              <a:ext cx="6502761" cy="3603104"/>
              <a:chOff x="1336986" y="2718462"/>
              <a:chExt cx="6502761" cy="3603104"/>
            </a:xfrm>
          </p:grpSpPr>
          <p:sp>
            <p:nvSpPr>
              <p:cNvPr id="8" name="object 5">
                <a:extLst>
                  <a:ext uri="{FF2B5EF4-FFF2-40B4-BE49-F238E27FC236}">
                    <a16:creationId xmlns="" xmlns:a16="http://schemas.microsoft.com/office/drawing/2014/main" id="{4CF1A638-CF8A-46D5-92CD-9A60A64D2CE8}"/>
                  </a:ext>
                </a:extLst>
              </p:cNvPr>
              <p:cNvSpPr/>
              <p:nvPr/>
            </p:nvSpPr>
            <p:spPr>
              <a:xfrm>
                <a:off x="1336986" y="2718462"/>
                <a:ext cx="6470027" cy="3603104"/>
              </a:xfrm>
              <a:prstGeom prst="rect">
                <a:avLst/>
              </a:prstGeom>
              <a:blipFill>
                <a:blip r:embed="rId2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" name="文本框 1">
                    <a:extLst>
                      <a:ext uri="{FF2B5EF4-FFF2-40B4-BE49-F238E27FC236}">
                        <a16:creationId xmlns="" xmlns:a16="http://schemas.microsoft.com/office/drawing/2014/main" id="{43E17031-CEC2-44F9-AB31-66D2FDD85DC4}"/>
                      </a:ext>
                    </a:extLst>
                  </p:cNvPr>
                  <p:cNvSpPr txBox="1"/>
                  <p:nvPr/>
                </p:nvSpPr>
                <p:spPr>
                  <a:xfrm>
                    <a:off x="7380312" y="4787860"/>
                    <a:ext cx="459435" cy="369332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240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2" name="文本框 1">
                    <a:extLst>
                      <a:ext uri="{FF2B5EF4-FFF2-40B4-BE49-F238E27FC236}">
                        <a16:creationId xmlns:a16="http://schemas.microsoft.com/office/drawing/2014/main" id="{43E17031-CEC2-44F9-AB31-66D2FDD85DC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380312" y="4787860"/>
                    <a:ext cx="459435" cy="369332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5333" b="-180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文本框 11">
                    <a:extLst>
                      <a:ext uri="{FF2B5EF4-FFF2-40B4-BE49-F238E27FC236}">
                        <a16:creationId xmlns="" xmlns:a16="http://schemas.microsoft.com/office/drawing/2014/main" id="{BF8F0FAF-B67D-4EBD-8791-F0660CF159C8}"/>
                      </a:ext>
                    </a:extLst>
                  </p:cNvPr>
                  <p:cNvSpPr txBox="1"/>
                  <p:nvPr/>
                </p:nvSpPr>
                <p:spPr>
                  <a:xfrm>
                    <a:off x="7380312" y="3419708"/>
                    <a:ext cx="459435" cy="369332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240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12" name="文本框 11">
                    <a:extLst>
                      <a:ext uri="{FF2B5EF4-FFF2-40B4-BE49-F238E27FC236}">
                        <a16:creationId xmlns:a16="http://schemas.microsoft.com/office/drawing/2014/main" id="{BF8F0FAF-B67D-4EBD-8791-F0660CF159C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380312" y="3419708"/>
                    <a:ext cx="459435" cy="36933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9333" b="-18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文本框 4">
                  <a:extLst>
                    <a:ext uri="{FF2B5EF4-FFF2-40B4-BE49-F238E27FC236}">
                      <a16:creationId xmlns="" xmlns:a16="http://schemas.microsoft.com/office/drawing/2014/main" id="{5B1CE65E-FAFB-4991-9A36-F0EDF009464D}"/>
                    </a:ext>
                  </a:extLst>
                </p:cNvPr>
                <p:cNvSpPr txBox="1"/>
                <p:nvPr/>
              </p:nvSpPr>
              <p:spPr>
                <a:xfrm>
                  <a:off x="4788024" y="5661248"/>
                  <a:ext cx="359522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5" name="文本框 4">
                  <a:extLst>
                    <a:ext uri="{FF2B5EF4-FFF2-40B4-BE49-F238E27FC236}">
                      <a16:creationId xmlns:a16="http://schemas.microsoft.com/office/drawing/2014/main" id="{5B1CE65E-FAFB-4991-9A36-F0EDF00946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88024" y="5661248"/>
                  <a:ext cx="359522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6780" r="-6780" b="-1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文本框 12">
                  <a:extLst>
                    <a:ext uri="{FF2B5EF4-FFF2-40B4-BE49-F238E27FC236}">
                      <a16:creationId xmlns="" xmlns:a16="http://schemas.microsoft.com/office/drawing/2014/main" id="{D62B5499-8846-46AC-9212-DE92EF14696A}"/>
                    </a:ext>
                  </a:extLst>
                </p:cNvPr>
                <p:cNvSpPr txBox="1"/>
                <p:nvPr/>
              </p:nvSpPr>
              <p:spPr>
                <a:xfrm>
                  <a:off x="4788024" y="2655325"/>
                  <a:ext cx="266098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3" name="文本框 12">
                  <a:extLst>
                    <a:ext uri="{FF2B5EF4-FFF2-40B4-BE49-F238E27FC236}">
                      <a16:creationId xmlns:a16="http://schemas.microsoft.com/office/drawing/2014/main" id="{D62B5499-8846-46AC-9212-DE92EF14696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88024" y="2655325"/>
                  <a:ext cx="266098" cy="369332"/>
                </a:xfrm>
                <a:prstGeom prst="rect">
                  <a:avLst/>
                </a:prstGeom>
                <a:blipFill>
                  <a:blip r:embed="rId6"/>
                  <a:stretch>
                    <a:fillRect l="-20455" r="-22727" b="-10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文本框 13">
                  <a:extLst>
                    <a:ext uri="{FF2B5EF4-FFF2-40B4-BE49-F238E27FC236}">
                      <a16:creationId xmlns="" xmlns:a16="http://schemas.microsoft.com/office/drawing/2014/main" id="{DD2CAEBF-8309-44C9-94A6-107E0D07909F}"/>
                    </a:ext>
                  </a:extLst>
                </p:cNvPr>
                <p:cNvSpPr txBox="1"/>
                <p:nvPr/>
              </p:nvSpPr>
              <p:spPr>
                <a:xfrm>
                  <a:off x="4428951" y="5229080"/>
                  <a:ext cx="359073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4" name="文本框 13">
                  <a:extLst>
                    <a:ext uri="{FF2B5EF4-FFF2-40B4-BE49-F238E27FC236}">
                      <a16:creationId xmlns:a16="http://schemas.microsoft.com/office/drawing/2014/main" id="{DD2CAEBF-8309-44C9-94A6-107E0D0790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28951" y="5229080"/>
                  <a:ext cx="359073" cy="369332"/>
                </a:xfrm>
                <a:prstGeom prst="rect">
                  <a:avLst/>
                </a:prstGeom>
                <a:blipFill>
                  <a:blip r:embed="rId7"/>
                  <a:stretch>
                    <a:fillRect l="-1724" r="-344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2095393" y="4833759"/>
                <a:ext cx="38837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/>
                        </a:rPr>
                        <m:t>𝑖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5393" y="4833759"/>
                <a:ext cx="388375" cy="461665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4644008" y="5085184"/>
                <a:ext cx="39671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/>
                        </a:rPr>
                        <m:t>𝑗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4008" y="5085184"/>
                <a:ext cx="396712" cy="461665"/>
              </a:xfrm>
              <a:prstGeom prst="rect">
                <a:avLst/>
              </a:prstGeom>
              <a:blipFill rotWithShape="1">
                <a:blip r:embed="rId9"/>
                <a:stretch>
                  <a:fillRect b="-184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7092280" y="4149080"/>
                <a:ext cx="45980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/>
                        </a:rPr>
                        <m:t>𝑘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2280" y="4149080"/>
                <a:ext cx="459806" cy="461665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13465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>
            <a:off x="3563888" y="5322934"/>
            <a:ext cx="5470254" cy="1097374"/>
            <a:chOff x="3782266" y="158280"/>
            <a:chExt cx="5470254" cy="1097374"/>
          </a:xfrm>
        </p:grpSpPr>
        <p:sp>
          <p:nvSpPr>
            <p:cNvPr id="13" name="object 3"/>
            <p:cNvSpPr txBox="1"/>
            <p:nvPr/>
          </p:nvSpPr>
          <p:spPr>
            <a:xfrm>
              <a:off x="3782266" y="260598"/>
              <a:ext cx="5182221" cy="936154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lang="en-US" altLang="zh-CN" sz="2000" dirty="0">
                  <a:latin typeface="田氏保钓体简" panose="02010800040101010101" pitchFamily="2" charset="-122"/>
                  <a:ea typeface="田氏保钓体简" panose="02010800040101010101" pitchFamily="2" charset="-122"/>
                </a:rPr>
                <a:t>Logistic</a:t>
              </a:r>
              <a:r>
                <a:rPr lang="zh-CN" altLang="en-US" sz="2000" dirty="0">
                  <a:latin typeface="田氏保钓体简" panose="02010800040101010101" pitchFamily="2" charset="-122"/>
                  <a:ea typeface="田氏保钓体简" panose="02010800040101010101" pitchFamily="2" charset="-122"/>
                </a:rPr>
                <a:t>回归用于分类模型，将       代入</a:t>
              </a:r>
              <a:r>
                <a:rPr lang="en-US" altLang="zh-CN" sz="2000" dirty="0">
                  <a:latin typeface="田氏保钓体简" panose="02010800040101010101" pitchFamily="2" charset="-122"/>
                  <a:ea typeface="田氏保钓体简" panose="02010800040101010101" pitchFamily="2" charset="-122"/>
                </a:rPr>
                <a:t>Sigmoid</a:t>
              </a:r>
              <a:r>
                <a:rPr lang="zh-CN" altLang="en-US" sz="2000" dirty="0">
                  <a:latin typeface="田氏保钓体简" panose="02010800040101010101" pitchFamily="2" charset="-122"/>
                  <a:ea typeface="田氏保钓体简" panose="02010800040101010101" pitchFamily="2" charset="-122"/>
                </a:rPr>
                <a:t>函数即可得到分类的结果</a:t>
              </a:r>
              <a:r>
                <a:rPr lang="en-US" altLang="zh-CN" sz="2000" dirty="0">
                  <a:latin typeface="田氏保钓体简" panose="02010800040101010101" pitchFamily="2" charset="-122"/>
                  <a:ea typeface="田氏保钓体简" panose="02010800040101010101" pitchFamily="2" charset="-122"/>
                </a:rPr>
                <a:t>y</a:t>
              </a:r>
              <a:r>
                <a:rPr lang="zh-CN" altLang="en-US" sz="2000" dirty="0">
                  <a:latin typeface="田氏保钓体简" panose="02010800040101010101" pitchFamily="2" charset="-122"/>
                  <a:ea typeface="田氏保钓体简" panose="02010800040101010101" pitchFamily="2" charset="-122"/>
                </a:rPr>
                <a:t>，当           分类的结果为</a:t>
              </a:r>
              <a:r>
                <a:rPr lang="en-US" altLang="zh-CN" sz="2000" dirty="0">
                  <a:latin typeface="田氏保钓体简" panose="02010800040101010101" pitchFamily="2" charset="-122"/>
                  <a:ea typeface="田氏保钓体简" panose="02010800040101010101" pitchFamily="2" charset="-122"/>
                </a:rPr>
                <a:t>1</a:t>
              </a:r>
              <a:r>
                <a:rPr lang="zh-CN" altLang="en-US" sz="2000" dirty="0">
                  <a:latin typeface="田氏保钓体简" panose="02010800040101010101" pitchFamily="2" charset="-122"/>
                  <a:ea typeface="田氏保钓体简" panose="02010800040101010101" pitchFamily="2" charset="-122"/>
                </a:rPr>
                <a:t>，当                  分类的结果为</a:t>
              </a:r>
              <a:r>
                <a:rPr lang="en-US" altLang="zh-CN" sz="2000" dirty="0">
                  <a:latin typeface="田氏保钓体简" panose="02010800040101010101" pitchFamily="2" charset="-122"/>
                  <a:ea typeface="田氏保钓体简" panose="02010800040101010101" pitchFamily="2" charset="-122"/>
                </a:rPr>
                <a:t>0</a:t>
              </a:r>
              <a:r>
                <a:rPr lang="zh-CN" altLang="en-US" sz="2000" dirty="0">
                  <a:latin typeface="田氏保钓体简" panose="02010800040101010101" pitchFamily="2" charset="-122"/>
                  <a:ea typeface="田氏保钓体简" panose="02010800040101010101" pitchFamily="2" charset="-122"/>
                </a:rPr>
                <a:t>。                </a:t>
              </a:r>
              <a:endParaRPr lang="en-US" altLang="zh-CN" sz="2000" dirty="0">
                <a:latin typeface="田氏保钓体简" panose="02010800040101010101" pitchFamily="2" charset="-122"/>
                <a:ea typeface="田氏保钓体简" panose="02010800040101010101" pitchFamily="2" charset="-122"/>
              </a:endParaRPr>
            </a:p>
          </p:txBody>
        </p:sp>
        <p:pic>
          <p:nvPicPr>
            <p:cNvPr id="14" name="图片 13" descr="屏幕剪辑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836" r="45357" b="29881"/>
            <a:stretch/>
          </p:blipFill>
          <p:spPr>
            <a:xfrm>
              <a:off x="7252235" y="158280"/>
              <a:ext cx="344101" cy="462358"/>
            </a:xfrm>
            <a:prstGeom prst="rect">
              <a:avLst/>
            </a:prstGeom>
          </p:spPr>
        </p:pic>
        <p:pic>
          <p:nvPicPr>
            <p:cNvPr id="15" name="图片 14" descr="屏幕剪辑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104" r="75002" b="26996"/>
            <a:stretch/>
          </p:blipFill>
          <p:spPr>
            <a:xfrm>
              <a:off x="8100391" y="561786"/>
              <a:ext cx="576065" cy="346934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/>
                <p:cNvSpPr txBox="1"/>
                <p:nvPr/>
              </p:nvSpPr>
              <p:spPr>
                <a:xfrm>
                  <a:off x="8523539" y="570116"/>
                  <a:ext cx="728981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b="0" i="1" smtClean="0">
                            <a:latin typeface="Cambria Math"/>
                          </a:rPr>
                          <m:t>&gt;0.5</m:t>
                        </m:r>
                      </m:oMath>
                    </m:oMathPara>
                  </a14:m>
                  <a:endParaRPr lang="zh-CN" altLang="en-US" sz="1600" dirty="0"/>
                </a:p>
              </p:txBody>
            </p:sp>
          </mc:Choice>
          <mc:Fallback xmlns="">
            <p:sp>
              <p:nvSpPr>
                <p:cNvPr id="10" name="TextBox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23539" y="570116"/>
                  <a:ext cx="728981" cy="338554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8" name="组合 17"/>
            <p:cNvGrpSpPr/>
            <p:nvPr/>
          </p:nvGrpSpPr>
          <p:grpSpPr>
            <a:xfrm>
              <a:off x="6012158" y="908720"/>
              <a:ext cx="1152130" cy="346934"/>
              <a:chOff x="7668344" y="1209858"/>
              <a:chExt cx="1152130" cy="346934"/>
            </a:xfrm>
          </p:grpSpPr>
          <p:pic>
            <p:nvPicPr>
              <p:cNvPr id="16" name="图片 15" descr="屏幕剪辑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6104" r="75002" b="26996"/>
              <a:stretch/>
            </p:blipFill>
            <p:spPr>
              <a:xfrm>
                <a:off x="7668344" y="1209858"/>
                <a:ext cx="576065" cy="346934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TextBox 16"/>
                  <p:cNvSpPr txBox="1"/>
                  <p:nvPr/>
                </p:nvSpPr>
                <p:spPr>
                  <a:xfrm>
                    <a:off x="8091492" y="1218238"/>
                    <a:ext cx="728982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1600" b="0" i="1" smtClean="0">
                              <a:latin typeface="Cambria Math"/>
                            </a:rPr>
                            <m:t>&lt;0.5</m:t>
                          </m:r>
                        </m:oMath>
                      </m:oMathPara>
                    </a14:m>
                    <a:endParaRPr lang="zh-CN" altLang="en-US" sz="1600" dirty="0"/>
                  </a:p>
                </p:txBody>
              </p:sp>
            </mc:Choice>
            <mc:Fallback xmlns="">
              <p:sp>
                <p:nvSpPr>
                  <p:cNvPr id="17" name="TextBox 1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91492" y="1218238"/>
                    <a:ext cx="728982" cy="338554"/>
                  </a:xfrm>
                  <a:prstGeom prst="rect">
                    <a:avLst/>
                  </a:prstGeom>
                  <a:blipFill rotWithShape="1"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kern="1200" dirty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  <a:cs typeface="+mn-cs"/>
              </a:rPr>
              <a:t>Logistic</a:t>
            </a:r>
            <a:r>
              <a:rPr lang="zh-CN" altLang="en-US" sz="3600" kern="1200" dirty="0">
                <a:solidFill>
                  <a:srgbClr val="000000"/>
                </a:solidFill>
                <a:latin typeface="Tahoma" pitchFamily="34" charset="0"/>
                <a:ea typeface="方正启体简体" pitchFamily="65" charset="-122"/>
                <a:cs typeface="+mn-cs"/>
              </a:rPr>
              <a:t>函数</a:t>
            </a:r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123AF2E-258E-4A0B-8B09-315CA70F42CF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5</a:t>
            </a:fld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1AFB0B4-1401-4B5C-AE86-57984FFDBADA}" type="datetime11">
              <a:rPr lang="zh-CN" altLang="en-US" smtClean="0">
                <a:solidFill>
                  <a:srgbClr val="000000"/>
                </a:solidFill>
              </a:rPr>
              <a:t>20:01:52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object 3"/>
          <p:cNvSpPr txBox="1"/>
          <p:nvPr/>
        </p:nvSpPr>
        <p:spPr>
          <a:xfrm>
            <a:off x="755576" y="2060848"/>
            <a:ext cx="3096344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zh-CN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Logistic/Sigmoid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函数</a:t>
            </a:r>
            <a:endParaRPr lang="en-US" altLang="zh-CN" sz="2400" dirty="0"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</p:txBody>
      </p:sp>
      <p:pic>
        <p:nvPicPr>
          <p:cNvPr id="2" name="图片 1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2450891"/>
            <a:ext cx="2880320" cy="762085"/>
          </a:xfrm>
          <a:prstGeom prst="rect">
            <a:avLst/>
          </a:prstGeom>
        </p:spPr>
      </p:pic>
      <p:pic>
        <p:nvPicPr>
          <p:cNvPr id="3" name="图片 2" descr="屏幕剪辑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3173783"/>
            <a:ext cx="3960440" cy="1983409"/>
          </a:xfrm>
          <a:prstGeom prst="rect">
            <a:avLst/>
          </a:prstGeom>
        </p:spPr>
      </p:pic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6483" y="1881186"/>
            <a:ext cx="1581821" cy="741479"/>
          </a:xfrm>
          <a:prstGeom prst="rect">
            <a:avLst/>
          </a:prstGeom>
        </p:spPr>
      </p:pic>
      <p:sp>
        <p:nvSpPr>
          <p:cNvPr id="12" name="object 46"/>
          <p:cNvSpPr/>
          <p:nvPr/>
        </p:nvSpPr>
        <p:spPr>
          <a:xfrm>
            <a:off x="4572000" y="2636912"/>
            <a:ext cx="4032503" cy="272491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66529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kern="1200" dirty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</a:rPr>
              <a:t>BP</a:t>
            </a:r>
            <a:r>
              <a:rPr lang="zh-CN" altLang="en-US" sz="3600" kern="1200" dirty="0">
                <a:solidFill>
                  <a:srgbClr val="000000"/>
                </a:solidFill>
                <a:latin typeface="Tahoma" pitchFamily="34" charset="0"/>
                <a:ea typeface="方正启体简体" pitchFamily="65" charset="-122"/>
                <a:cs typeface="+mn-cs"/>
              </a:rPr>
              <a:t>算法</a:t>
            </a:r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123AF2E-258E-4A0B-8B09-315CA70F42CF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50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1AFB0B4-1401-4B5C-AE86-57984FFDBADA}" type="datetime11">
              <a:rPr lang="zh-CN" altLang="en-US" smtClean="0">
                <a:solidFill>
                  <a:srgbClr val="000000"/>
                </a:solidFill>
              </a:rPr>
              <a:t>20:02:08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AutoShape 2" descr="https://timgsa.baidu.com/timg?image&amp;quality=80&amp;size=b9999_10000&amp;sec=1512900319922&amp;di=a8b624417e3ad5024548a680ffa19178&amp;imgtype=0&amp;src=http%3A%2F%2Fsjczsw.fhedu.cn%2Fhtmledit%2Fuploadfile%2F6614E034-EA15-428F-8792-40A9F84E8BD0%2F20110921%2F20110921084756001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" name="object 4">
            <a:extLst>
              <a:ext uri="{FF2B5EF4-FFF2-40B4-BE49-F238E27FC236}">
                <a16:creationId xmlns="" xmlns:a16="http://schemas.microsoft.com/office/drawing/2014/main" id="{B4FDBD39-4B19-4C09-9F26-A4E8767D936E}"/>
              </a:ext>
            </a:extLst>
          </p:cNvPr>
          <p:cNvSpPr txBox="1"/>
          <p:nvPr/>
        </p:nvSpPr>
        <p:spPr>
          <a:xfrm>
            <a:off x="827584" y="2204864"/>
            <a:ext cx="2984500" cy="323678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81965" algn="l"/>
              </a:tabLst>
            </a:pP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输出层</a:t>
            </a:r>
          </a:p>
          <a:p>
            <a:pPr>
              <a:lnSpc>
                <a:spcPct val="100000"/>
              </a:lnSpc>
            </a:pPr>
            <a:endParaRPr lang="en-US" altLang="zh-CN" sz="2400" dirty="0"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  <a:p>
            <a:pPr>
              <a:lnSpc>
                <a:spcPct val="100000"/>
              </a:lnSpc>
            </a:pPr>
            <a:endParaRPr lang="zh-CN" altLang="en-US" sz="2400" dirty="0"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  <a:p>
            <a:pPr marL="12700">
              <a:lnSpc>
                <a:spcPct val="100000"/>
              </a:lnSpc>
              <a:spcBef>
                <a:spcPts val="2145"/>
              </a:spcBef>
              <a:tabLst>
                <a:tab pos="481965" algn="l"/>
              </a:tabLst>
            </a:pP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误差展开至隐层</a:t>
            </a:r>
          </a:p>
          <a:p>
            <a:pPr>
              <a:lnSpc>
                <a:spcPct val="100000"/>
              </a:lnSpc>
            </a:pPr>
            <a:endParaRPr lang="en-US" altLang="zh-CN" sz="2400" dirty="0"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  <a:p>
            <a:pPr>
              <a:lnSpc>
                <a:spcPct val="100000"/>
              </a:lnSpc>
            </a:pPr>
            <a:endParaRPr sz="2400" dirty="0"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400" dirty="0"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  <a:p>
            <a:pPr marL="12700">
              <a:lnSpc>
                <a:spcPct val="100000"/>
              </a:lnSpc>
              <a:tabLst>
                <a:tab pos="481965" algn="l"/>
              </a:tabLst>
            </a:pPr>
            <a:r>
              <a:rPr sz="2400" dirty="0" err="1">
                <a:latin typeface="田氏保钓体简" panose="02010800040101010101" pitchFamily="2" charset="-122"/>
                <a:ea typeface="田氏保钓体简" panose="02010800040101010101" pitchFamily="2" charset="-122"/>
              </a:rPr>
              <a:t>展开至输入层</a:t>
            </a:r>
            <a:endParaRPr sz="2400" dirty="0"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="" xmlns:a16="http://schemas.microsoft.com/office/drawing/2014/main" id="{5A818816-38F3-45AE-BA42-161599653F10}"/>
              </a:ext>
            </a:extLst>
          </p:cNvPr>
          <p:cNvGrpSpPr/>
          <p:nvPr/>
        </p:nvGrpSpPr>
        <p:grpSpPr>
          <a:xfrm>
            <a:off x="2555776" y="2636912"/>
            <a:ext cx="3418200" cy="779407"/>
            <a:chOff x="2555776" y="2724721"/>
            <a:chExt cx="3418200" cy="779407"/>
          </a:xfrm>
        </p:grpSpPr>
        <p:sp>
          <p:nvSpPr>
            <p:cNvPr id="12" name="object 5">
              <a:extLst>
                <a:ext uri="{FF2B5EF4-FFF2-40B4-BE49-F238E27FC236}">
                  <a16:creationId xmlns="" xmlns:a16="http://schemas.microsoft.com/office/drawing/2014/main" id="{853C3CB8-B94D-4B5E-B29F-4D2FFE99E475}"/>
                </a:ext>
              </a:extLst>
            </p:cNvPr>
            <p:cNvSpPr/>
            <p:nvPr/>
          </p:nvSpPr>
          <p:spPr>
            <a:xfrm>
              <a:off x="2555776" y="2724721"/>
              <a:ext cx="1584176" cy="776287"/>
            </a:xfrm>
            <a:prstGeom prst="rect">
              <a:avLst/>
            </a:prstGeom>
            <a:blipFill>
              <a:blip r:embed="rId2" cstate="print"/>
              <a:stretch>
                <a:fillRect r="-150124"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5">
              <a:extLst>
                <a:ext uri="{FF2B5EF4-FFF2-40B4-BE49-F238E27FC236}">
                  <a16:creationId xmlns="" xmlns:a16="http://schemas.microsoft.com/office/drawing/2014/main" id="{2D3E9DAA-3FEA-41C7-9BF9-FD63BAAB2235}"/>
                </a:ext>
              </a:extLst>
            </p:cNvPr>
            <p:cNvSpPr/>
            <p:nvPr/>
          </p:nvSpPr>
          <p:spPr>
            <a:xfrm>
              <a:off x="4113963" y="2727841"/>
              <a:ext cx="1860013" cy="776287"/>
            </a:xfrm>
            <a:prstGeom prst="rect">
              <a:avLst/>
            </a:prstGeom>
            <a:blipFill>
              <a:blip r:embed="rId2" cstate="print"/>
              <a:stretch>
                <a:fillRect l="-113030" r="-1"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="" xmlns:a16="http://schemas.microsoft.com/office/drawing/2014/main" id="{7442DCE7-20BC-42AF-A13C-2161F3864D97}"/>
              </a:ext>
            </a:extLst>
          </p:cNvPr>
          <p:cNvGrpSpPr/>
          <p:nvPr/>
        </p:nvGrpSpPr>
        <p:grpSpPr>
          <a:xfrm>
            <a:off x="1763688" y="4149080"/>
            <a:ext cx="5159936" cy="779462"/>
            <a:chOff x="1763688" y="4149080"/>
            <a:chExt cx="5159936" cy="779462"/>
          </a:xfrm>
        </p:grpSpPr>
        <p:sp>
          <p:nvSpPr>
            <p:cNvPr id="13" name="object 6">
              <a:extLst>
                <a:ext uri="{FF2B5EF4-FFF2-40B4-BE49-F238E27FC236}">
                  <a16:creationId xmlns="" xmlns:a16="http://schemas.microsoft.com/office/drawing/2014/main" id="{34D9B3B1-6B34-41AF-9EB9-92450A56D40F}"/>
                </a:ext>
              </a:extLst>
            </p:cNvPr>
            <p:cNvSpPr/>
            <p:nvPr/>
          </p:nvSpPr>
          <p:spPr>
            <a:xfrm>
              <a:off x="1763688" y="4149080"/>
              <a:ext cx="2448272" cy="779462"/>
            </a:xfrm>
            <a:prstGeom prst="rect">
              <a:avLst/>
            </a:prstGeom>
            <a:blipFill>
              <a:blip r:embed="rId3" cstate="print"/>
              <a:stretch>
                <a:fillRect r="-136542"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6">
              <a:extLst>
                <a:ext uri="{FF2B5EF4-FFF2-40B4-BE49-F238E27FC236}">
                  <a16:creationId xmlns="" xmlns:a16="http://schemas.microsoft.com/office/drawing/2014/main" id="{A1CE4E35-BD97-44F3-ABD3-D164CA2794A6}"/>
                </a:ext>
              </a:extLst>
            </p:cNvPr>
            <p:cNvSpPr/>
            <p:nvPr/>
          </p:nvSpPr>
          <p:spPr>
            <a:xfrm>
              <a:off x="4228768" y="4149080"/>
              <a:ext cx="2694856" cy="779462"/>
            </a:xfrm>
            <a:prstGeom prst="rect">
              <a:avLst/>
            </a:prstGeom>
            <a:blipFill>
              <a:blip r:embed="rId3" cstate="print"/>
              <a:stretch>
                <a:fillRect l="-114898"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="" xmlns:a16="http://schemas.microsoft.com/office/drawing/2014/main" id="{48E59E91-C7A9-415E-B9F9-902CF9ED7978}"/>
              </a:ext>
            </a:extLst>
          </p:cNvPr>
          <p:cNvGrpSpPr/>
          <p:nvPr/>
        </p:nvGrpSpPr>
        <p:grpSpPr>
          <a:xfrm>
            <a:off x="832048" y="5640536"/>
            <a:ext cx="7119864" cy="817658"/>
            <a:chOff x="832048" y="5640536"/>
            <a:chExt cx="7119864" cy="817658"/>
          </a:xfrm>
        </p:grpSpPr>
        <p:sp>
          <p:nvSpPr>
            <p:cNvPr id="14" name="object 7">
              <a:extLst>
                <a:ext uri="{FF2B5EF4-FFF2-40B4-BE49-F238E27FC236}">
                  <a16:creationId xmlns="" xmlns:a16="http://schemas.microsoft.com/office/drawing/2014/main" id="{7F68D331-0853-453E-99FB-E25453CE553D}"/>
                </a:ext>
              </a:extLst>
            </p:cNvPr>
            <p:cNvSpPr/>
            <p:nvPr/>
          </p:nvSpPr>
          <p:spPr>
            <a:xfrm>
              <a:off x="832048" y="5640536"/>
              <a:ext cx="3523928" cy="812800"/>
            </a:xfrm>
            <a:prstGeom prst="rect">
              <a:avLst/>
            </a:prstGeom>
            <a:blipFill>
              <a:blip r:embed="rId4" cstate="print"/>
              <a:stretch>
                <a:fillRect r="-120561"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7">
              <a:extLst>
                <a:ext uri="{FF2B5EF4-FFF2-40B4-BE49-F238E27FC236}">
                  <a16:creationId xmlns="" xmlns:a16="http://schemas.microsoft.com/office/drawing/2014/main" id="{938402D2-4F89-49E5-8965-B94D0E349D7E}"/>
                </a:ext>
              </a:extLst>
            </p:cNvPr>
            <p:cNvSpPr/>
            <p:nvPr/>
          </p:nvSpPr>
          <p:spPr>
            <a:xfrm>
              <a:off x="4283968" y="5645394"/>
              <a:ext cx="3667944" cy="812800"/>
            </a:xfrm>
            <a:prstGeom prst="rect">
              <a:avLst/>
            </a:prstGeom>
            <a:blipFill>
              <a:blip r:embed="rId4" cstate="print"/>
              <a:stretch>
                <a:fillRect l="-111901"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文本框 4">
                  <a:extLst>
                    <a:ext uri="{FF2B5EF4-FFF2-40B4-BE49-F238E27FC236}">
                      <a16:creationId xmlns="" xmlns:a16="http://schemas.microsoft.com/office/drawing/2014/main" id="{09A5CEE5-7505-4D33-83E8-B9A719185EE6}"/>
                    </a:ext>
                  </a:extLst>
                </p:cNvPr>
                <p:cNvSpPr txBox="1"/>
                <p:nvPr/>
              </p:nvSpPr>
              <p:spPr>
                <a:xfrm>
                  <a:off x="1403648" y="5744869"/>
                  <a:ext cx="210812" cy="49244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20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{</m:t>
                        </m:r>
                      </m:oMath>
                    </m:oMathPara>
                  </a14:m>
                  <a:endParaRPr lang="zh-CN" altLang="en-US" sz="3200" dirty="0"/>
                </a:p>
              </p:txBody>
            </p:sp>
          </mc:Choice>
          <mc:Fallback xmlns="">
            <p:sp>
              <p:nvSpPr>
                <p:cNvPr id="5" name="文本框 4">
                  <a:extLst>
                    <a:ext uri="{FF2B5EF4-FFF2-40B4-BE49-F238E27FC236}">
                      <a16:creationId xmlns:a16="http://schemas.microsoft.com/office/drawing/2014/main" id="{09A5CEE5-7505-4D33-83E8-B9A719185EE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03648" y="5744869"/>
                  <a:ext cx="210812" cy="492443"/>
                </a:xfrm>
                <a:prstGeom prst="rect">
                  <a:avLst/>
                </a:prstGeom>
                <a:blipFill>
                  <a:blip r:embed="rId5"/>
                  <a:stretch>
                    <a:fillRect r="-1428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文本框 17">
                  <a:extLst>
                    <a:ext uri="{FF2B5EF4-FFF2-40B4-BE49-F238E27FC236}">
                      <a16:creationId xmlns="" xmlns:a16="http://schemas.microsoft.com/office/drawing/2014/main" id="{FAD508D8-A864-4F33-A222-C0CC9C8066E8}"/>
                    </a:ext>
                  </a:extLst>
                </p:cNvPr>
                <p:cNvSpPr txBox="1"/>
                <p:nvPr/>
              </p:nvSpPr>
              <p:spPr>
                <a:xfrm>
                  <a:off x="4649220" y="5744869"/>
                  <a:ext cx="210812" cy="49244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20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{</m:t>
                        </m:r>
                      </m:oMath>
                    </m:oMathPara>
                  </a14:m>
                  <a:endParaRPr lang="zh-CN" altLang="en-US" sz="3200" dirty="0"/>
                </a:p>
              </p:txBody>
            </p:sp>
          </mc:Choice>
          <mc:Fallback xmlns="">
            <p:sp>
              <p:nvSpPr>
                <p:cNvPr id="18" name="文本框 17">
                  <a:extLst>
                    <a:ext uri="{FF2B5EF4-FFF2-40B4-BE49-F238E27FC236}">
                      <a16:creationId xmlns:a16="http://schemas.microsoft.com/office/drawing/2014/main" id="{FAD508D8-A864-4F33-A222-C0CC9C8066E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49220" y="5744869"/>
                  <a:ext cx="210812" cy="492443"/>
                </a:xfrm>
                <a:prstGeom prst="rect">
                  <a:avLst/>
                </a:prstGeom>
                <a:blipFill>
                  <a:blip r:embed="rId6"/>
                  <a:stretch>
                    <a:fillRect r="-1470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文本框 18">
                  <a:extLst>
                    <a:ext uri="{FF2B5EF4-FFF2-40B4-BE49-F238E27FC236}">
                      <a16:creationId xmlns="" xmlns:a16="http://schemas.microsoft.com/office/drawing/2014/main" id="{F86507FD-A921-48DF-9604-38B748348A79}"/>
                    </a:ext>
                  </a:extLst>
                </p:cNvPr>
                <p:cNvSpPr txBox="1"/>
                <p:nvPr/>
              </p:nvSpPr>
              <p:spPr>
                <a:xfrm>
                  <a:off x="3981523" y="5744869"/>
                  <a:ext cx="210812" cy="49244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20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}</m:t>
                        </m:r>
                      </m:oMath>
                    </m:oMathPara>
                  </a14:m>
                  <a:endParaRPr lang="zh-CN" altLang="en-US" sz="3200" dirty="0"/>
                </a:p>
              </p:txBody>
            </p:sp>
          </mc:Choice>
          <mc:Fallback xmlns="">
            <p:sp>
              <p:nvSpPr>
                <p:cNvPr id="19" name="文本框 18">
                  <a:extLst>
                    <a:ext uri="{FF2B5EF4-FFF2-40B4-BE49-F238E27FC236}">
                      <a16:creationId xmlns:a16="http://schemas.microsoft.com/office/drawing/2014/main" id="{F86507FD-A921-48DF-9604-38B748348A7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81523" y="5744869"/>
                  <a:ext cx="210812" cy="492443"/>
                </a:xfrm>
                <a:prstGeom prst="rect">
                  <a:avLst/>
                </a:prstGeom>
                <a:blipFill>
                  <a:blip r:embed="rId7"/>
                  <a:stretch>
                    <a:fillRect r="-857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文本框 19">
                  <a:extLst>
                    <a:ext uri="{FF2B5EF4-FFF2-40B4-BE49-F238E27FC236}">
                      <a16:creationId xmlns="" xmlns:a16="http://schemas.microsoft.com/office/drawing/2014/main" id="{635961D7-B829-42FF-94CF-92243C1E0B41}"/>
                    </a:ext>
                  </a:extLst>
                </p:cNvPr>
                <p:cNvSpPr txBox="1"/>
                <p:nvPr/>
              </p:nvSpPr>
              <p:spPr>
                <a:xfrm>
                  <a:off x="7596336" y="5733256"/>
                  <a:ext cx="280590" cy="49244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20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}</m:t>
                        </m:r>
                      </m:oMath>
                    </m:oMathPara>
                  </a14:m>
                  <a:endParaRPr lang="zh-CN" altLang="en-US" sz="3200" dirty="0"/>
                </a:p>
              </p:txBody>
            </p:sp>
          </mc:Choice>
          <mc:Fallback xmlns="">
            <p:sp>
              <p:nvSpPr>
                <p:cNvPr id="20" name="文本框 19">
                  <a:extLst>
                    <a:ext uri="{FF2B5EF4-FFF2-40B4-BE49-F238E27FC236}">
                      <a16:creationId xmlns:a16="http://schemas.microsoft.com/office/drawing/2014/main" id="{635961D7-B829-42FF-94CF-92243C1E0B4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96336" y="5733256"/>
                  <a:ext cx="280590" cy="492443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1" name="云形标注 63">
            <a:extLst>
              <a:ext uri="{FF2B5EF4-FFF2-40B4-BE49-F238E27FC236}">
                <a16:creationId xmlns="" xmlns:a16="http://schemas.microsoft.com/office/drawing/2014/main" id="{0A56C537-9C6E-40B7-B222-D32F0C224C18}"/>
              </a:ext>
            </a:extLst>
          </p:cNvPr>
          <p:cNvSpPr/>
          <p:nvPr/>
        </p:nvSpPr>
        <p:spPr>
          <a:xfrm>
            <a:off x="6174840" y="1844824"/>
            <a:ext cx="2717640" cy="720080"/>
          </a:xfrm>
          <a:prstGeom prst="cloudCallout">
            <a:avLst>
              <a:gd name="adj1" fmla="val -70410"/>
              <a:gd name="adj2" fmla="val 76898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</a:rPr>
              <a:t>MSE</a:t>
            </a:r>
            <a:r>
              <a:rPr lang="zh-CN" altLang="en-US" sz="2000" dirty="0">
                <a:solidFill>
                  <a:schemeClr val="tx1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</a:rPr>
              <a:t>损失函数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6660232" y="6258798"/>
                <a:ext cx="702756" cy="33855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latin typeface="Cambria Math"/>
                        </a:rPr>
                        <m:t>𝑖</m:t>
                      </m:r>
                      <m:r>
                        <a:rPr lang="en-US" altLang="zh-CN" sz="1600" b="0" i="1" smtClean="0">
                          <a:latin typeface="Cambria Math"/>
                        </a:rPr>
                        <m:t>=0</m:t>
                      </m:r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0232" y="6258798"/>
                <a:ext cx="702756" cy="338554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12745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bject 7">
            <a:extLst>
              <a:ext uri="{FF2B5EF4-FFF2-40B4-BE49-F238E27FC236}">
                <a16:creationId xmlns="" xmlns:a16="http://schemas.microsoft.com/office/drawing/2014/main" id="{90A80FFD-C74F-4B48-98A7-2456B0381625}"/>
              </a:ext>
            </a:extLst>
          </p:cNvPr>
          <p:cNvSpPr/>
          <p:nvPr/>
        </p:nvSpPr>
        <p:spPr>
          <a:xfrm>
            <a:off x="5436096" y="5424686"/>
            <a:ext cx="3306639" cy="1237736"/>
          </a:xfrm>
          <a:prstGeom prst="rect">
            <a:avLst/>
          </a:prstGeom>
          <a:blipFill>
            <a:blip r:embed="rId2" cstate="print"/>
            <a:srcRect/>
            <a:stretch>
              <a:fillRect l="-41549"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kern="1200" dirty="0">
                <a:solidFill>
                  <a:srgbClr val="000000"/>
                </a:solidFill>
                <a:latin typeface="Tahoma" pitchFamily="34" charset="0"/>
                <a:ea typeface="方正启体简体" pitchFamily="65" charset="-122"/>
                <a:cs typeface="+mn-cs"/>
              </a:rPr>
              <a:t>神经网络之</a:t>
            </a:r>
            <a:r>
              <a:rPr lang="en-US" altLang="zh-CN" sz="3600" kern="1200" dirty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  <a:cs typeface="+mn-cs"/>
              </a:rPr>
              <a:t>SGD</a:t>
            </a:r>
            <a:endParaRPr lang="zh-CN" altLang="en-US" sz="3600" kern="1200" dirty="0">
              <a:solidFill>
                <a:srgbClr val="000000"/>
              </a:solidFill>
              <a:latin typeface="田氏保钓体简" panose="02010800040101010101" pitchFamily="2" charset="-122"/>
              <a:ea typeface="田氏保钓体简" panose="02010800040101010101" pitchFamily="2" charset="-122"/>
              <a:cs typeface="+mn-cs"/>
            </a:endParaRPr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123AF2E-258E-4A0B-8B09-315CA70F42CF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51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1AFB0B4-1401-4B5C-AE86-57984FFDBADA}" type="datetime11">
              <a:rPr lang="zh-CN" altLang="en-US" smtClean="0">
                <a:solidFill>
                  <a:srgbClr val="000000"/>
                </a:solidFill>
              </a:rPr>
              <a:t>20:02:08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AutoShape 2" descr="https://timgsa.baidu.com/timg?image&amp;quality=80&amp;size=b9999_10000&amp;sec=1512900319922&amp;di=a8b624417e3ad5024548a680ffa19178&amp;imgtype=0&amp;src=http%3A%2F%2Fsjczsw.fhedu.cn%2Fhtmledit%2Fuploadfile%2F6614E034-EA15-428F-8792-40A9F84E8BD0%2F20110921%2F20110921084756001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" name="object 4">
            <a:extLst>
              <a:ext uri="{FF2B5EF4-FFF2-40B4-BE49-F238E27FC236}">
                <a16:creationId xmlns="" xmlns:a16="http://schemas.microsoft.com/office/drawing/2014/main" id="{44FE9D0B-F471-4860-999A-10A8E7069EE5}"/>
              </a:ext>
            </a:extLst>
          </p:cNvPr>
          <p:cNvSpPr txBox="1"/>
          <p:nvPr/>
        </p:nvSpPr>
        <p:spPr>
          <a:xfrm>
            <a:off x="811351" y="2168024"/>
            <a:ext cx="750506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880"/>
              </a:lnSpc>
              <a:spcBef>
                <a:spcPts val="100"/>
              </a:spcBef>
              <a:tabLst>
                <a:tab pos="481965" algn="l"/>
              </a:tabLst>
            </a:pPr>
            <a:r>
              <a:rPr sz="2400" dirty="0" err="1">
                <a:latin typeface="田氏保钓体简" panose="02010800040101010101" pitchFamily="2" charset="-122"/>
                <a:ea typeface="田氏保钓体简" panose="02010800040101010101" pitchFamily="2" charset="-122"/>
                <a:cs typeface="PMingLiU"/>
              </a:rPr>
              <a:t>误差</a:t>
            </a:r>
            <a:r>
              <a:rPr sz="2400" spc="204" dirty="0" err="1">
                <a:latin typeface="田氏保钓体简" panose="02010800040101010101" pitchFamily="2" charset="-122"/>
                <a:ea typeface="田氏保钓体简" panose="02010800040101010101" pitchFamily="2" charset="-122"/>
                <a:cs typeface="PMingLiU"/>
              </a:rPr>
              <a:t>E</a:t>
            </a:r>
            <a:r>
              <a:rPr sz="2400" dirty="0" err="1">
                <a:latin typeface="田氏保钓体简" panose="02010800040101010101" pitchFamily="2" charset="-122"/>
                <a:ea typeface="田氏保钓体简" panose="02010800040101010101" pitchFamily="2" charset="-122"/>
                <a:cs typeface="PMingLiU"/>
              </a:rPr>
              <a:t>有了，怎么调整权重让误差不断减小</a:t>
            </a:r>
            <a:r>
              <a:rPr sz="24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PMingLiU"/>
              </a:rPr>
              <a:t>？</a:t>
            </a:r>
          </a:p>
          <a:p>
            <a:pPr marL="12700">
              <a:lnSpc>
                <a:spcPts val="2880"/>
              </a:lnSpc>
              <a:tabLst>
                <a:tab pos="481965" algn="l"/>
              </a:tabLst>
            </a:pPr>
            <a:r>
              <a:rPr sz="2400" spc="200" dirty="0" err="1">
                <a:latin typeface="田氏保钓体简" panose="02010800040101010101" pitchFamily="2" charset="-122"/>
                <a:ea typeface="田氏保钓体简" panose="02010800040101010101" pitchFamily="2" charset="-122"/>
                <a:cs typeface="PMingLiU"/>
              </a:rPr>
              <a:t>E</a:t>
            </a:r>
            <a:r>
              <a:rPr sz="2400" dirty="0" err="1">
                <a:latin typeface="田氏保钓体简" panose="02010800040101010101" pitchFamily="2" charset="-122"/>
                <a:ea typeface="田氏保钓体简" panose="02010800040101010101" pitchFamily="2" charset="-122"/>
                <a:cs typeface="PMingLiU"/>
              </a:rPr>
              <a:t>是权重</a:t>
            </a:r>
            <a:r>
              <a:rPr sz="2400" spc="-35" dirty="0" err="1">
                <a:latin typeface="田氏保钓体简" panose="02010800040101010101" pitchFamily="2" charset="-122"/>
                <a:ea typeface="田氏保钓体简" panose="02010800040101010101" pitchFamily="2" charset="-122"/>
                <a:cs typeface="PMingLiU"/>
              </a:rPr>
              <a:t>w</a:t>
            </a:r>
            <a:r>
              <a:rPr sz="2400" dirty="0" err="1">
                <a:latin typeface="田氏保钓体简" panose="02010800040101010101" pitchFamily="2" charset="-122"/>
                <a:ea typeface="田氏保钓体简" panose="02010800040101010101" pitchFamily="2" charset="-122"/>
                <a:cs typeface="PMingLiU"/>
              </a:rPr>
              <a:t>的函数，我们需要找到使得函数值最小的</a:t>
            </a:r>
            <a:r>
              <a:rPr sz="2400" spc="-30" dirty="0" err="1">
                <a:latin typeface="田氏保钓体简" panose="02010800040101010101" pitchFamily="2" charset="-122"/>
                <a:ea typeface="田氏保钓体简" panose="02010800040101010101" pitchFamily="2" charset="-122"/>
                <a:cs typeface="PMingLiU"/>
              </a:rPr>
              <a:t>w</a:t>
            </a:r>
            <a:endParaRPr sz="2400" dirty="0">
              <a:latin typeface="田氏保钓体简" panose="02010800040101010101" pitchFamily="2" charset="-122"/>
              <a:ea typeface="田氏保钓体简" panose="02010800040101010101" pitchFamily="2" charset="-122"/>
              <a:cs typeface="PMingLiU"/>
            </a:endParaRPr>
          </a:p>
        </p:txBody>
      </p:sp>
      <p:sp>
        <p:nvSpPr>
          <p:cNvPr id="10" name="object 5">
            <a:extLst>
              <a:ext uri="{FF2B5EF4-FFF2-40B4-BE49-F238E27FC236}">
                <a16:creationId xmlns="" xmlns:a16="http://schemas.microsoft.com/office/drawing/2014/main" id="{9E229E4D-C59B-44A6-9356-E1FF7388B72E}"/>
              </a:ext>
            </a:extLst>
          </p:cNvPr>
          <p:cNvSpPr/>
          <p:nvPr/>
        </p:nvSpPr>
        <p:spPr>
          <a:xfrm>
            <a:off x="395536" y="3212976"/>
            <a:ext cx="3125063" cy="321765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6">
            <a:extLst>
              <a:ext uri="{FF2B5EF4-FFF2-40B4-BE49-F238E27FC236}">
                <a16:creationId xmlns="" xmlns:a16="http://schemas.microsoft.com/office/drawing/2014/main" id="{176D8042-377E-452F-B408-D7BA671E6C88}"/>
              </a:ext>
            </a:extLst>
          </p:cNvPr>
          <p:cNvSpPr/>
          <p:nvPr/>
        </p:nvSpPr>
        <p:spPr>
          <a:xfrm>
            <a:off x="3725477" y="2924944"/>
            <a:ext cx="4878971" cy="254011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7">
            <a:extLst>
              <a:ext uri="{FF2B5EF4-FFF2-40B4-BE49-F238E27FC236}">
                <a16:creationId xmlns="" xmlns:a16="http://schemas.microsoft.com/office/drawing/2014/main" id="{90A80FFD-C74F-4B48-98A7-2456B0381625}"/>
              </a:ext>
            </a:extLst>
          </p:cNvPr>
          <p:cNvSpPr/>
          <p:nvPr/>
        </p:nvSpPr>
        <p:spPr>
          <a:xfrm>
            <a:off x="3707904" y="5431624"/>
            <a:ext cx="1377876" cy="1237736"/>
          </a:xfrm>
          <a:prstGeom prst="rect">
            <a:avLst/>
          </a:prstGeom>
          <a:blipFill>
            <a:blip r:embed="rId2" cstate="print"/>
            <a:srcRect/>
            <a:stretch>
              <a:fillRect l="-1" r="-239690"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88156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kern="1200" dirty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  <a:cs typeface="+mn-cs"/>
              </a:rPr>
              <a:t>BP</a:t>
            </a:r>
            <a:r>
              <a:rPr lang="zh-CN" altLang="en-US" sz="3600" kern="1200" dirty="0">
                <a:solidFill>
                  <a:srgbClr val="000000"/>
                </a:solidFill>
                <a:latin typeface="Tahoma" pitchFamily="34" charset="0"/>
                <a:ea typeface="方正启体简体" pitchFamily="65" charset="-122"/>
                <a:cs typeface="+mn-cs"/>
              </a:rPr>
              <a:t>算法例子</a:t>
            </a:r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123AF2E-258E-4A0B-8B09-315CA70F42CF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52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1AFB0B4-1401-4B5C-AE86-57984FFDBADA}" type="datetime11">
              <a:rPr lang="zh-CN" altLang="en-US" smtClean="0">
                <a:solidFill>
                  <a:srgbClr val="000000"/>
                </a:solidFill>
              </a:rPr>
              <a:t>20:02:08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AutoShape 2" descr="https://timgsa.baidu.com/timg?image&amp;quality=80&amp;size=b9999_10000&amp;sec=1512900319922&amp;di=a8b624417e3ad5024548a680ffa19178&amp;imgtype=0&amp;src=http%3A%2F%2Fsjczsw.fhedu.cn%2Fhtmledit%2Fuploadfile%2F6614E034-EA15-428F-8792-40A9F84E8BD0%2F20110921%2F20110921084756001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" name="object 9">
            <a:extLst>
              <a:ext uri="{FF2B5EF4-FFF2-40B4-BE49-F238E27FC236}">
                <a16:creationId xmlns="" xmlns:a16="http://schemas.microsoft.com/office/drawing/2014/main" id="{15BFCDAF-2AC1-4B06-87EF-0AB40FECF9C7}"/>
              </a:ext>
            </a:extLst>
          </p:cNvPr>
          <p:cNvSpPr/>
          <p:nvPr/>
        </p:nvSpPr>
        <p:spPr>
          <a:xfrm>
            <a:off x="1720721" y="1926682"/>
            <a:ext cx="5371559" cy="459866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6"/>
          <p:cNvSpPr/>
          <p:nvPr/>
        </p:nvSpPr>
        <p:spPr>
          <a:xfrm>
            <a:off x="6516216" y="5445224"/>
            <a:ext cx="1651000" cy="685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82381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kern="1200" dirty="0">
                <a:solidFill>
                  <a:srgbClr val="000000"/>
                </a:solidFill>
                <a:latin typeface="Tahoma" pitchFamily="34" charset="0"/>
                <a:ea typeface="方正启体简体" pitchFamily="65" charset="-122"/>
                <a:cs typeface="+mn-cs"/>
              </a:rPr>
              <a:t>前向运算</a:t>
            </a:r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123AF2E-258E-4A0B-8B09-315CA70F42CF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53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1AFB0B4-1401-4B5C-AE86-57984FFDBADA}" type="datetime11">
              <a:rPr lang="zh-CN" altLang="en-US" smtClean="0">
                <a:solidFill>
                  <a:srgbClr val="000000"/>
                </a:solidFill>
              </a:rPr>
              <a:t>20:02:09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AutoShape 2" descr="https://timgsa.baidu.com/timg?image&amp;quality=80&amp;size=b9999_10000&amp;sec=1512900319922&amp;di=a8b624417e3ad5024548a680ffa19178&amp;imgtype=0&amp;src=http%3A%2F%2Fsjczsw.fhedu.cn%2Fhtmledit%2Fuploadfile%2F6614E034-EA15-428F-8792-40A9F84E8BD0%2F20110921%2F20110921084756001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" name="object 9">
            <a:extLst>
              <a:ext uri="{FF2B5EF4-FFF2-40B4-BE49-F238E27FC236}">
                <a16:creationId xmlns="" xmlns:a16="http://schemas.microsoft.com/office/drawing/2014/main" id="{93120E53-2772-47FE-8F66-AB041EFF4928}"/>
              </a:ext>
            </a:extLst>
          </p:cNvPr>
          <p:cNvSpPr/>
          <p:nvPr/>
        </p:nvSpPr>
        <p:spPr>
          <a:xfrm>
            <a:off x="0" y="1988845"/>
            <a:ext cx="3456381" cy="295906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0">
            <a:extLst>
              <a:ext uri="{FF2B5EF4-FFF2-40B4-BE49-F238E27FC236}">
                <a16:creationId xmlns="" xmlns:a16="http://schemas.microsoft.com/office/drawing/2014/main" id="{FBD1D75D-B87C-4008-9A5D-22E300785ED1}"/>
              </a:ext>
            </a:extLst>
          </p:cNvPr>
          <p:cNvSpPr/>
          <p:nvPr/>
        </p:nvSpPr>
        <p:spPr>
          <a:xfrm>
            <a:off x="3635882" y="2060848"/>
            <a:ext cx="3744429" cy="24796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1">
            <a:extLst>
              <a:ext uri="{FF2B5EF4-FFF2-40B4-BE49-F238E27FC236}">
                <a16:creationId xmlns="" xmlns:a16="http://schemas.microsoft.com/office/drawing/2014/main" id="{3A920F73-EF89-44AE-A743-344B1EE098C3}"/>
              </a:ext>
            </a:extLst>
          </p:cNvPr>
          <p:cNvSpPr/>
          <p:nvPr/>
        </p:nvSpPr>
        <p:spPr>
          <a:xfrm>
            <a:off x="3635895" y="2492895"/>
            <a:ext cx="5076317" cy="2118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2">
            <a:extLst>
              <a:ext uri="{FF2B5EF4-FFF2-40B4-BE49-F238E27FC236}">
                <a16:creationId xmlns="" xmlns:a16="http://schemas.microsoft.com/office/drawing/2014/main" id="{9248E5F9-7BA2-4F91-8C91-6A5ABF8D8F51}"/>
              </a:ext>
            </a:extLst>
          </p:cNvPr>
          <p:cNvSpPr/>
          <p:nvPr/>
        </p:nvSpPr>
        <p:spPr>
          <a:xfrm>
            <a:off x="3635895" y="2846862"/>
            <a:ext cx="4292574" cy="29410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3">
            <a:extLst>
              <a:ext uri="{FF2B5EF4-FFF2-40B4-BE49-F238E27FC236}">
                <a16:creationId xmlns="" xmlns:a16="http://schemas.microsoft.com/office/drawing/2014/main" id="{D86747E2-1E43-41F7-98F4-246CA82025A5}"/>
              </a:ext>
            </a:extLst>
          </p:cNvPr>
          <p:cNvSpPr/>
          <p:nvPr/>
        </p:nvSpPr>
        <p:spPr>
          <a:xfrm>
            <a:off x="3635895" y="3284984"/>
            <a:ext cx="2198801" cy="21602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4">
            <a:extLst>
              <a:ext uri="{FF2B5EF4-FFF2-40B4-BE49-F238E27FC236}">
                <a16:creationId xmlns="" xmlns:a16="http://schemas.microsoft.com/office/drawing/2014/main" id="{A65806F4-58F1-4961-B3C5-3A1FB781317E}"/>
              </a:ext>
            </a:extLst>
          </p:cNvPr>
          <p:cNvSpPr/>
          <p:nvPr/>
        </p:nvSpPr>
        <p:spPr>
          <a:xfrm>
            <a:off x="3707904" y="4005064"/>
            <a:ext cx="3983850" cy="21809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5">
            <a:extLst>
              <a:ext uri="{FF2B5EF4-FFF2-40B4-BE49-F238E27FC236}">
                <a16:creationId xmlns="" xmlns:a16="http://schemas.microsoft.com/office/drawing/2014/main" id="{5B837E2C-6A9B-4919-8C81-C0E52E5985E2}"/>
              </a:ext>
            </a:extLst>
          </p:cNvPr>
          <p:cNvSpPr/>
          <p:nvPr/>
        </p:nvSpPr>
        <p:spPr>
          <a:xfrm>
            <a:off x="3131840" y="4365104"/>
            <a:ext cx="5508104" cy="16519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6">
            <a:extLst>
              <a:ext uri="{FF2B5EF4-FFF2-40B4-BE49-F238E27FC236}">
                <a16:creationId xmlns="" xmlns:a16="http://schemas.microsoft.com/office/drawing/2014/main" id="{2CC866F6-7C18-4269-8A00-43B8F0D92AE2}"/>
              </a:ext>
            </a:extLst>
          </p:cNvPr>
          <p:cNvSpPr/>
          <p:nvPr/>
        </p:nvSpPr>
        <p:spPr>
          <a:xfrm>
            <a:off x="3744501" y="4653136"/>
            <a:ext cx="3995851" cy="2540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7">
            <a:extLst>
              <a:ext uri="{FF2B5EF4-FFF2-40B4-BE49-F238E27FC236}">
                <a16:creationId xmlns="" xmlns:a16="http://schemas.microsoft.com/office/drawing/2014/main" id="{84D33379-D6D2-4DBF-8B90-A61CC0AEA656}"/>
              </a:ext>
            </a:extLst>
          </p:cNvPr>
          <p:cNvSpPr/>
          <p:nvPr/>
        </p:nvSpPr>
        <p:spPr>
          <a:xfrm>
            <a:off x="3779912" y="5085184"/>
            <a:ext cx="2130945" cy="21158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18">
            <a:extLst>
              <a:ext uri="{FF2B5EF4-FFF2-40B4-BE49-F238E27FC236}">
                <a16:creationId xmlns="" xmlns:a16="http://schemas.microsoft.com/office/drawing/2014/main" id="{58DEFAE0-A9AC-458B-9927-7BF7B430E048}"/>
              </a:ext>
            </a:extLst>
          </p:cNvPr>
          <p:cNvSpPr/>
          <p:nvPr/>
        </p:nvSpPr>
        <p:spPr>
          <a:xfrm>
            <a:off x="3707914" y="5805264"/>
            <a:ext cx="2952318" cy="26529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19">
            <a:extLst>
              <a:ext uri="{FF2B5EF4-FFF2-40B4-BE49-F238E27FC236}">
                <a16:creationId xmlns="" xmlns:a16="http://schemas.microsoft.com/office/drawing/2014/main" id="{B6C5FFB7-397C-4653-8BEE-874B0C1CBA9A}"/>
              </a:ext>
            </a:extLst>
          </p:cNvPr>
          <p:cNvSpPr/>
          <p:nvPr/>
        </p:nvSpPr>
        <p:spPr>
          <a:xfrm>
            <a:off x="2771800" y="6182182"/>
            <a:ext cx="6139180" cy="19914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右箭头 56">
            <a:extLst>
              <a:ext uri="{FF2B5EF4-FFF2-40B4-BE49-F238E27FC236}">
                <a16:creationId xmlns="" xmlns:a16="http://schemas.microsoft.com/office/drawing/2014/main" id="{77595F91-F8B7-4248-BAC0-5C5A0462CFA6}"/>
              </a:ext>
            </a:extLst>
          </p:cNvPr>
          <p:cNvSpPr/>
          <p:nvPr/>
        </p:nvSpPr>
        <p:spPr>
          <a:xfrm rot="5400000">
            <a:off x="5717833" y="3572795"/>
            <a:ext cx="294106" cy="294548"/>
          </a:xfrm>
          <a:prstGeom prst="rightArrow">
            <a:avLst>
              <a:gd name="adj1" fmla="val 40101"/>
              <a:gd name="adj2" fmla="val 54949"/>
            </a:avLst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右箭头 56">
            <a:extLst>
              <a:ext uri="{FF2B5EF4-FFF2-40B4-BE49-F238E27FC236}">
                <a16:creationId xmlns="" xmlns:a16="http://schemas.microsoft.com/office/drawing/2014/main" id="{295CD860-3E68-4563-A398-BAF2A13AF7B0}"/>
              </a:ext>
            </a:extLst>
          </p:cNvPr>
          <p:cNvSpPr/>
          <p:nvPr/>
        </p:nvSpPr>
        <p:spPr>
          <a:xfrm rot="5400000">
            <a:off x="5724349" y="5445003"/>
            <a:ext cx="294106" cy="294548"/>
          </a:xfrm>
          <a:prstGeom prst="rightArrow">
            <a:avLst>
              <a:gd name="adj1" fmla="val 40101"/>
              <a:gd name="adj2" fmla="val 54949"/>
            </a:avLst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1165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7">
            <a:extLst>
              <a:ext uri="{FF2B5EF4-FFF2-40B4-BE49-F238E27FC236}">
                <a16:creationId xmlns="" xmlns:a16="http://schemas.microsoft.com/office/drawing/2014/main" id="{1D7FA048-4443-42C9-AC97-E2B46C74404E}"/>
              </a:ext>
            </a:extLst>
          </p:cNvPr>
          <p:cNvSpPr/>
          <p:nvPr/>
        </p:nvSpPr>
        <p:spPr>
          <a:xfrm>
            <a:off x="3563888" y="789750"/>
            <a:ext cx="4861953" cy="238227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kern="1200" dirty="0">
                <a:solidFill>
                  <a:srgbClr val="000000"/>
                </a:solidFill>
                <a:latin typeface="Tahoma" pitchFamily="34" charset="0"/>
                <a:ea typeface="方正启体简体" pitchFamily="65" charset="-122"/>
                <a:cs typeface="+mn-cs"/>
              </a:rPr>
              <a:t>反向传播</a:t>
            </a:r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123AF2E-258E-4A0B-8B09-315CA70F42CF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54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1AFB0B4-1401-4B5C-AE86-57984FFDBADA}" type="datetime11">
              <a:rPr lang="zh-CN" altLang="en-US" smtClean="0">
                <a:solidFill>
                  <a:srgbClr val="000000"/>
                </a:solidFill>
              </a:rPr>
              <a:t>20:02:09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AutoShape 2" descr="https://timgsa.baidu.com/timg?image&amp;quality=80&amp;size=b9999_10000&amp;sec=1512900319922&amp;di=a8b624417e3ad5024548a680ffa19178&amp;imgtype=0&amp;src=http%3A%2F%2Fsjczsw.fhedu.cn%2Fhtmledit%2Fuploadfile%2F6614E034-EA15-428F-8792-40A9F84E8BD0%2F20110921%2F20110921084756001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" name="object 8">
            <a:extLst>
              <a:ext uri="{FF2B5EF4-FFF2-40B4-BE49-F238E27FC236}">
                <a16:creationId xmlns="" xmlns:a16="http://schemas.microsoft.com/office/drawing/2014/main" id="{371ED2F1-929F-4F1F-9E82-B279021C9156}"/>
              </a:ext>
            </a:extLst>
          </p:cNvPr>
          <p:cNvSpPr/>
          <p:nvPr/>
        </p:nvSpPr>
        <p:spPr>
          <a:xfrm>
            <a:off x="1512172" y="3068960"/>
            <a:ext cx="4896535" cy="26708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9">
            <a:extLst>
              <a:ext uri="{FF2B5EF4-FFF2-40B4-BE49-F238E27FC236}">
                <a16:creationId xmlns="" xmlns:a16="http://schemas.microsoft.com/office/drawing/2014/main" id="{176BBFB0-BAC2-4D6D-8A6B-DEE5B75ACC59}"/>
              </a:ext>
            </a:extLst>
          </p:cNvPr>
          <p:cNvSpPr/>
          <p:nvPr/>
        </p:nvSpPr>
        <p:spPr>
          <a:xfrm>
            <a:off x="1512172" y="3542329"/>
            <a:ext cx="4320476" cy="31871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0">
            <a:extLst>
              <a:ext uri="{FF2B5EF4-FFF2-40B4-BE49-F238E27FC236}">
                <a16:creationId xmlns="" xmlns:a16="http://schemas.microsoft.com/office/drawing/2014/main" id="{43D0F024-E585-4D09-86FE-F54E422E0FE4}"/>
              </a:ext>
            </a:extLst>
          </p:cNvPr>
          <p:cNvSpPr/>
          <p:nvPr/>
        </p:nvSpPr>
        <p:spPr>
          <a:xfrm>
            <a:off x="1512172" y="4005064"/>
            <a:ext cx="6012154" cy="28629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1">
            <a:extLst>
              <a:ext uri="{FF2B5EF4-FFF2-40B4-BE49-F238E27FC236}">
                <a16:creationId xmlns="" xmlns:a16="http://schemas.microsoft.com/office/drawing/2014/main" id="{256D766D-5E5C-4DF2-949D-0437D0DCD3E0}"/>
              </a:ext>
            </a:extLst>
          </p:cNvPr>
          <p:cNvSpPr/>
          <p:nvPr/>
        </p:nvSpPr>
        <p:spPr>
          <a:xfrm>
            <a:off x="1512172" y="4511034"/>
            <a:ext cx="1584172" cy="28611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2">
            <a:extLst>
              <a:ext uri="{FF2B5EF4-FFF2-40B4-BE49-F238E27FC236}">
                <a16:creationId xmlns="" xmlns:a16="http://schemas.microsoft.com/office/drawing/2014/main" id="{1997B983-08B0-4116-9C3B-2724053E0810}"/>
              </a:ext>
            </a:extLst>
          </p:cNvPr>
          <p:cNvSpPr/>
          <p:nvPr/>
        </p:nvSpPr>
        <p:spPr>
          <a:xfrm>
            <a:off x="1512172" y="4941168"/>
            <a:ext cx="6156172" cy="28010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3">
            <a:extLst>
              <a:ext uri="{FF2B5EF4-FFF2-40B4-BE49-F238E27FC236}">
                <a16:creationId xmlns="" xmlns:a16="http://schemas.microsoft.com/office/drawing/2014/main" id="{E0B75EC2-5993-44ED-A4AF-99318085AF71}"/>
              </a:ext>
            </a:extLst>
          </p:cNvPr>
          <p:cNvSpPr/>
          <p:nvPr/>
        </p:nvSpPr>
        <p:spPr>
          <a:xfrm>
            <a:off x="1512172" y="5373216"/>
            <a:ext cx="3672408" cy="20104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4">
            <a:extLst>
              <a:ext uri="{FF2B5EF4-FFF2-40B4-BE49-F238E27FC236}">
                <a16:creationId xmlns="" xmlns:a16="http://schemas.microsoft.com/office/drawing/2014/main" id="{5E78D157-8C1C-4728-BAD9-CFE7D6552345}"/>
              </a:ext>
            </a:extLst>
          </p:cNvPr>
          <p:cNvSpPr/>
          <p:nvPr/>
        </p:nvSpPr>
        <p:spPr>
          <a:xfrm>
            <a:off x="1548684" y="5733258"/>
            <a:ext cx="4776533" cy="28803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5">
            <a:extLst>
              <a:ext uri="{FF2B5EF4-FFF2-40B4-BE49-F238E27FC236}">
                <a16:creationId xmlns="" xmlns:a16="http://schemas.microsoft.com/office/drawing/2014/main" id="{CF0FB0A5-3A88-492A-9096-D766895924A0}"/>
              </a:ext>
            </a:extLst>
          </p:cNvPr>
          <p:cNvSpPr/>
          <p:nvPr/>
        </p:nvSpPr>
        <p:spPr>
          <a:xfrm>
            <a:off x="1512172" y="6229069"/>
            <a:ext cx="6039980" cy="29627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53478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kern="1200" dirty="0">
                <a:solidFill>
                  <a:srgbClr val="000000"/>
                </a:solidFill>
                <a:latin typeface="Tahoma" pitchFamily="34" charset="0"/>
                <a:ea typeface="方正启体简体" pitchFamily="65" charset="-122"/>
                <a:cs typeface="+mn-cs"/>
              </a:rPr>
              <a:t>反向传播与参数更新</a:t>
            </a:r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123AF2E-258E-4A0B-8B09-315CA70F42CF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55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1AFB0B4-1401-4B5C-AE86-57984FFDBADA}" type="datetime11">
              <a:rPr lang="zh-CN" altLang="en-US" smtClean="0">
                <a:solidFill>
                  <a:srgbClr val="000000"/>
                </a:solidFill>
              </a:rPr>
              <a:t>20:02:09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AutoShape 2" descr="https://timgsa.baidu.com/timg?image&amp;quality=80&amp;size=b9999_10000&amp;sec=1512900319922&amp;di=a8b624417e3ad5024548a680ffa19178&amp;imgtype=0&amp;src=http%3A%2F%2Fsjczsw.fhedu.cn%2Fhtmledit%2Fuploadfile%2F6614E034-EA15-428F-8792-40A9F84E8BD0%2F20110921%2F20110921084756001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0" name="object 9">
            <a:extLst>
              <a:ext uri="{FF2B5EF4-FFF2-40B4-BE49-F238E27FC236}">
                <a16:creationId xmlns="" xmlns:a16="http://schemas.microsoft.com/office/drawing/2014/main" id="{7472A372-6CFC-4DC9-B328-D0676506FF2E}"/>
              </a:ext>
            </a:extLst>
          </p:cNvPr>
          <p:cNvSpPr/>
          <p:nvPr/>
        </p:nvSpPr>
        <p:spPr>
          <a:xfrm>
            <a:off x="1691678" y="1896757"/>
            <a:ext cx="5184571" cy="25403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10">
            <a:extLst>
              <a:ext uri="{FF2B5EF4-FFF2-40B4-BE49-F238E27FC236}">
                <a16:creationId xmlns="" xmlns:a16="http://schemas.microsoft.com/office/drawing/2014/main" id="{20CC940F-448B-4962-8B6B-31D877FCA7A8}"/>
              </a:ext>
            </a:extLst>
          </p:cNvPr>
          <p:cNvSpPr/>
          <p:nvPr/>
        </p:nvSpPr>
        <p:spPr>
          <a:xfrm>
            <a:off x="1691678" y="4477798"/>
            <a:ext cx="5472607" cy="31935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11">
            <a:extLst>
              <a:ext uri="{FF2B5EF4-FFF2-40B4-BE49-F238E27FC236}">
                <a16:creationId xmlns="" xmlns:a16="http://schemas.microsoft.com/office/drawing/2014/main" id="{9EFFF397-1BCB-475F-B325-082D06F99045}"/>
              </a:ext>
            </a:extLst>
          </p:cNvPr>
          <p:cNvSpPr/>
          <p:nvPr/>
        </p:nvSpPr>
        <p:spPr>
          <a:xfrm>
            <a:off x="1152136" y="5170319"/>
            <a:ext cx="6804240" cy="34691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12">
            <a:extLst>
              <a:ext uri="{FF2B5EF4-FFF2-40B4-BE49-F238E27FC236}">
                <a16:creationId xmlns="" xmlns:a16="http://schemas.microsoft.com/office/drawing/2014/main" id="{F26ACCBD-CDF0-47BA-A921-1F69AC7F74C0}"/>
              </a:ext>
            </a:extLst>
          </p:cNvPr>
          <p:cNvSpPr/>
          <p:nvPr/>
        </p:nvSpPr>
        <p:spPr>
          <a:xfrm>
            <a:off x="1150938" y="5975057"/>
            <a:ext cx="1872195" cy="26225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13">
            <a:extLst>
              <a:ext uri="{FF2B5EF4-FFF2-40B4-BE49-F238E27FC236}">
                <a16:creationId xmlns="" xmlns:a16="http://schemas.microsoft.com/office/drawing/2014/main" id="{36D1877C-477C-4E59-B2AA-5557ED402482}"/>
              </a:ext>
            </a:extLst>
          </p:cNvPr>
          <p:cNvSpPr/>
          <p:nvPr/>
        </p:nvSpPr>
        <p:spPr>
          <a:xfrm>
            <a:off x="3527881" y="5941933"/>
            <a:ext cx="1800199" cy="25216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14">
            <a:extLst>
              <a:ext uri="{FF2B5EF4-FFF2-40B4-BE49-F238E27FC236}">
                <a16:creationId xmlns="" xmlns:a16="http://schemas.microsoft.com/office/drawing/2014/main" id="{E6574568-567D-4695-9AAE-7484E8035D6B}"/>
              </a:ext>
            </a:extLst>
          </p:cNvPr>
          <p:cNvSpPr/>
          <p:nvPr/>
        </p:nvSpPr>
        <p:spPr>
          <a:xfrm>
            <a:off x="5943477" y="5951069"/>
            <a:ext cx="1728190" cy="24302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96727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kern="1200" dirty="0">
                <a:solidFill>
                  <a:srgbClr val="000000"/>
                </a:solidFill>
                <a:latin typeface="Tahoma" pitchFamily="34" charset="0"/>
                <a:ea typeface="方正启体简体" pitchFamily="65" charset="-122"/>
                <a:cs typeface="+mn-cs"/>
              </a:rPr>
              <a:t>反向传播与参数更新</a:t>
            </a:r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123AF2E-258E-4A0B-8B09-315CA70F42CF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56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1AFB0B4-1401-4B5C-AE86-57984FFDBADA}" type="datetime11">
              <a:rPr lang="zh-CN" altLang="en-US" smtClean="0">
                <a:solidFill>
                  <a:srgbClr val="000000"/>
                </a:solidFill>
              </a:rPr>
              <a:t>20:02:09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AutoShape 2" descr="https://timgsa.baidu.com/timg?image&amp;quality=80&amp;size=b9999_10000&amp;sec=1512900319922&amp;di=a8b624417e3ad5024548a680ffa19178&amp;imgtype=0&amp;src=http%3A%2F%2Fsjczsw.fhedu.cn%2Fhtmledit%2Fuploadfile%2F6614E034-EA15-428F-8792-40A9F84E8BD0%2F20110921%2F20110921084756001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" name="object 10">
            <a:extLst>
              <a:ext uri="{FF2B5EF4-FFF2-40B4-BE49-F238E27FC236}">
                <a16:creationId xmlns="" xmlns:a16="http://schemas.microsoft.com/office/drawing/2014/main" id="{5C8A1CF1-BBB2-4461-88C0-B2075ECA6065}"/>
              </a:ext>
            </a:extLst>
          </p:cNvPr>
          <p:cNvSpPr/>
          <p:nvPr/>
        </p:nvSpPr>
        <p:spPr>
          <a:xfrm>
            <a:off x="1907704" y="1844824"/>
            <a:ext cx="5151462" cy="41582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1">
            <a:extLst>
              <a:ext uri="{FF2B5EF4-FFF2-40B4-BE49-F238E27FC236}">
                <a16:creationId xmlns="" xmlns:a16="http://schemas.microsoft.com/office/drawing/2014/main" id="{D28A46E0-F825-4136-A7D9-8383A4D2D311}"/>
              </a:ext>
            </a:extLst>
          </p:cNvPr>
          <p:cNvSpPr/>
          <p:nvPr/>
        </p:nvSpPr>
        <p:spPr>
          <a:xfrm>
            <a:off x="1800205" y="5877272"/>
            <a:ext cx="5252859" cy="4396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2">
            <a:extLst>
              <a:ext uri="{FF2B5EF4-FFF2-40B4-BE49-F238E27FC236}">
                <a16:creationId xmlns="" xmlns:a16="http://schemas.microsoft.com/office/drawing/2014/main" id="{74D09021-E99D-439F-A581-58D9FFAFB2F6}"/>
              </a:ext>
            </a:extLst>
          </p:cNvPr>
          <p:cNvSpPr/>
          <p:nvPr/>
        </p:nvSpPr>
        <p:spPr>
          <a:xfrm>
            <a:off x="1224143" y="6381328"/>
            <a:ext cx="6660225" cy="33449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7681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5">
            <a:extLst>
              <a:ext uri="{FF2B5EF4-FFF2-40B4-BE49-F238E27FC236}">
                <a16:creationId xmlns="" xmlns:a16="http://schemas.microsoft.com/office/drawing/2014/main" id="{6EF480A3-A994-4FE8-A5D4-B70F9C216B52}"/>
              </a:ext>
            </a:extLst>
          </p:cNvPr>
          <p:cNvSpPr/>
          <p:nvPr/>
        </p:nvSpPr>
        <p:spPr>
          <a:xfrm>
            <a:off x="2679" y="2118746"/>
            <a:ext cx="9144000" cy="45767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kern="1200" dirty="0">
                <a:solidFill>
                  <a:srgbClr val="000000"/>
                </a:solidFill>
                <a:latin typeface="Tahoma" pitchFamily="34" charset="0"/>
                <a:ea typeface="方正启体简体" pitchFamily="65" charset="-122"/>
                <a:cs typeface="+mn-cs"/>
              </a:rPr>
              <a:t>神经网络示例</a:t>
            </a:r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123AF2E-258E-4A0B-8B09-315CA70F42CF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57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1AFB0B4-1401-4B5C-AE86-57984FFDBADA}" type="datetime11">
              <a:rPr lang="zh-CN" altLang="en-US" smtClean="0">
                <a:solidFill>
                  <a:srgbClr val="000000"/>
                </a:solidFill>
              </a:rPr>
              <a:t>20:02:09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AutoShape 2" descr="https://timgsa.baidu.com/timg?image&amp;quality=80&amp;size=b9999_10000&amp;sec=1512900319922&amp;di=a8b624417e3ad5024548a680ffa19178&amp;imgtype=0&amp;src=http%3A%2F%2Fsjczsw.fhedu.cn%2Fhtmledit%2Fuploadfile%2F6614E034-EA15-428F-8792-40A9F84E8BD0%2F20110921%2F20110921084756001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1691680" y="6326173"/>
            <a:ext cx="36053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http://playground.tensorflow.org/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88022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kern="1200" dirty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  <a:cs typeface="+mn-cs"/>
              </a:rPr>
              <a:t>Logistic</a:t>
            </a:r>
            <a:r>
              <a:rPr lang="zh-CN" altLang="en-US" sz="3600" kern="1200" dirty="0">
                <a:solidFill>
                  <a:srgbClr val="000000"/>
                </a:solidFill>
                <a:latin typeface="Tahoma" pitchFamily="34" charset="0"/>
                <a:ea typeface="方正启体简体" pitchFamily="65" charset="-122"/>
                <a:cs typeface="+mn-cs"/>
              </a:rPr>
              <a:t>回归参数估计</a:t>
            </a:r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123AF2E-258E-4A0B-8B09-315CA70F42CF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6</a:t>
            </a:fld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1AFB0B4-1401-4B5C-AE86-57984FFDBADA}" type="datetime11">
              <a:rPr lang="zh-CN" altLang="en-US" smtClean="0">
                <a:solidFill>
                  <a:srgbClr val="000000"/>
                </a:solidFill>
              </a:rPr>
              <a:t>20:01:52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object 3"/>
          <p:cNvSpPr txBox="1"/>
          <p:nvPr/>
        </p:nvSpPr>
        <p:spPr>
          <a:xfrm>
            <a:off x="1115616" y="2204864"/>
            <a:ext cx="3096344" cy="2292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假定：</a:t>
            </a:r>
            <a:endParaRPr lang="en-US" altLang="zh-CN" sz="2400" dirty="0"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lang="en-US" altLang="zh-CN" sz="2400" dirty="0"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lang="en-US" altLang="zh-CN" sz="2400" dirty="0"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重写：</a:t>
            </a:r>
            <a:endParaRPr lang="en-US" altLang="zh-CN" sz="2400" dirty="0"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lang="en-US" altLang="zh-CN" sz="2400" dirty="0"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似然函数：</a:t>
            </a:r>
            <a:endParaRPr lang="en-US" altLang="zh-CN" sz="2400" dirty="0"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</p:txBody>
      </p:sp>
      <p:pic>
        <p:nvPicPr>
          <p:cNvPr id="2" name="图片 1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2276872"/>
            <a:ext cx="3736284" cy="805501"/>
          </a:xfrm>
          <a:prstGeom prst="rect">
            <a:avLst/>
          </a:prstGeom>
        </p:spPr>
      </p:pic>
      <p:pic>
        <p:nvPicPr>
          <p:cNvPr id="3" name="图片 2" descr="屏幕剪辑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1651" y="3284984"/>
            <a:ext cx="5083139" cy="466139"/>
          </a:xfrm>
          <a:prstGeom prst="rect">
            <a:avLst/>
          </a:prstGeom>
        </p:spPr>
      </p:pic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942" y="4163380"/>
            <a:ext cx="5127410" cy="2073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683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组合 22"/>
          <p:cNvGrpSpPr/>
          <p:nvPr/>
        </p:nvGrpSpPr>
        <p:grpSpPr>
          <a:xfrm>
            <a:off x="683568" y="3068960"/>
            <a:ext cx="7344816" cy="1138908"/>
            <a:chOff x="1353929" y="1714028"/>
            <a:chExt cx="7344816" cy="1138908"/>
          </a:xfrm>
        </p:grpSpPr>
        <p:grpSp>
          <p:nvGrpSpPr>
            <p:cNvPr id="24" name="组合 23">
              <a:extLst>
                <a:ext uri="{FF2B5EF4-FFF2-40B4-BE49-F238E27FC236}">
                  <a16:creationId xmlns="" xmlns:a16="http://schemas.microsoft.com/office/drawing/2014/main" id="{264C00C6-19B4-4D10-A6F7-0756CD630341}"/>
                </a:ext>
              </a:extLst>
            </p:cNvPr>
            <p:cNvGrpSpPr/>
            <p:nvPr/>
          </p:nvGrpSpPr>
          <p:grpSpPr>
            <a:xfrm>
              <a:off x="5546222" y="1714028"/>
              <a:ext cx="648072" cy="1138908"/>
              <a:chOff x="5546222" y="1714028"/>
              <a:chExt cx="648072" cy="1138908"/>
            </a:xfrm>
          </p:grpSpPr>
          <p:pic>
            <p:nvPicPr>
              <p:cNvPr id="32" name="图片 31" descr="屏幕剪辑">
                <a:extLst>
                  <a:ext uri="{FF2B5EF4-FFF2-40B4-BE49-F238E27FC236}">
                    <a16:creationId xmlns="" xmlns:a16="http://schemas.microsoft.com/office/drawing/2014/main" id="{E1489B01-48C3-40D2-B7D9-6BA1A1375B1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7669" r="37936" b="42509"/>
              <a:stretch/>
            </p:blipFill>
            <p:spPr>
              <a:xfrm>
                <a:off x="5580114" y="2064278"/>
                <a:ext cx="144014" cy="788658"/>
              </a:xfrm>
              <a:prstGeom prst="rect">
                <a:avLst/>
              </a:prstGeom>
            </p:spPr>
          </p:pic>
          <p:sp>
            <p:nvSpPr>
              <p:cNvPr id="33" name="等腰三角形 32">
                <a:extLst>
                  <a:ext uri="{FF2B5EF4-FFF2-40B4-BE49-F238E27FC236}">
                    <a16:creationId xmlns="" xmlns:a16="http://schemas.microsoft.com/office/drawing/2014/main" id="{46538E1A-DC96-47CA-9F76-8BBA9098190D}"/>
                  </a:ext>
                </a:extLst>
              </p:cNvPr>
              <p:cNvSpPr/>
              <p:nvPr/>
            </p:nvSpPr>
            <p:spPr>
              <a:xfrm rot="3126760">
                <a:off x="5474214" y="1786036"/>
                <a:ext cx="792088" cy="64807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5" name="组合 24"/>
            <p:cNvGrpSpPr/>
            <p:nvPr/>
          </p:nvGrpSpPr>
          <p:grpSpPr>
            <a:xfrm>
              <a:off x="1353929" y="1988840"/>
              <a:ext cx="7344816" cy="849967"/>
              <a:chOff x="1353929" y="1988840"/>
              <a:chExt cx="7344816" cy="849967"/>
            </a:xfrm>
          </p:grpSpPr>
          <p:sp>
            <p:nvSpPr>
              <p:cNvPr id="26" name="object 17">
                <a:extLst>
                  <a:ext uri="{FF2B5EF4-FFF2-40B4-BE49-F238E27FC236}">
                    <a16:creationId xmlns="" xmlns:a16="http://schemas.microsoft.com/office/drawing/2014/main" id="{C91CCF61-F4A4-42B0-9097-B07780CDEADE}"/>
                  </a:ext>
                </a:extLst>
              </p:cNvPr>
              <p:cNvSpPr txBox="1"/>
              <p:nvPr/>
            </p:nvSpPr>
            <p:spPr>
              <a:xfrm>
                <a:off x="1353929" y="2132856"/>
                <a:ext cx="7344816" cy="526426"/>
              </a:xfrm>
              <a:prstGeom prst="rect">
                <a:avLst/>
              </a:prstGeom>
            </p:spPr>
            <p:txBody>
              <a:bodyPr vert="horz" wrap="square" lIns="0" tIns="13335" rIns="0" bIns="0" rtlCol="0">
                <a:spAutoFit/>
              </a:bodyPr>
              <a:lstStyle/>
              <a:p>
                <a:pPr marR="5080">
                  <a:lnSpc>
                    <a:spcPts val="4004"/>
                  </a:lnSpc>
                  <a:spcBef>
                    <a:spcPts val="105"/>
                  </a:spcBef>
                </a:pPr>
                <a:r>
                  <a:rPr lang="zh-CN" altLang="en-US" sz="2400" dirty="0">
                    <a:latin typeface="田氏保钓体简" panose="02010800040101010101" pitchFamily="2" charset="-122"/>
                    <a:ea typeface="田氏保钓体简" panose="02010800040101010101" pitchFamily="2" charset="-122"/>
                    <a:cs typeface="PMingLiU"/>
                  </a:rPr>
                  <a:t>为了简便将      写成    ，    写成    ：</a:t>
                </a:r>
                <a:endParaRPr sz="2400" dirty="0">
                  <a:latin typeface="田氏保钓体简" panose="02010800040101010101" pitchFamily="2" charset="-122"/>
                  <a:ea typeface="田氏保钓体简" panose="02010800040101010101" pitchFamily="2" charset="-122"/>
                  <a:cs typeface="PMingLiU"/>
                </a:endParaRPr>
              </a:p>
            </p:txBody>
          </p:sp>
          <p:pic>
            <p:nvPicPr>
              <p:cNvPr id="27" name="图片 26" descr="屏幕剪辑">
                <a:extLst>
                  <a:ext uri="{FF2B5EF4-FFF2-40B4-BE49-F238E27FC236}">
                    <a16:creationId xmlns="" xmlns:a16="http://schemas.microsoft.com/office/drawing/2014/main" id="{D8A59F9A-B175-4E85-B3AC-638A52FB152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437" r="57292" b="57257"/>
              <a:stretch/>
            </p:blipFill>
            <p:spPr>
              <a:xfrm>
                <a:off x="2929942" y="2000418"/>
                <a:ext cx="345914" cy="708502"/>
              </a:xfrm>
              <a:prstGeom prst="rect">
                <a:avLst/>
              </a:prstGeom>
            </p:spPr>
          </p:pic>
          <p:grpSp>
            <p:nvGrpSpPr>
              <p:cNvPr id="28" name="组合 27">
                <a:extLst>
                  <a:ext uri="{FF2B5EF4-FFF2-40B4-BE49-F238E27FC236}">
                    <a16:creationId xmlns="" xmlns:a16="http://schemas.microsoft.com/office/drawing/2014/main" id="{5D3E63FD-A585-4A15-B454-07A5E4D3533E}"/>
                  </a:ext>
                </a:extLst>
              </p:cNvPr>
              <p:cNvGrpSpPr/>
              <p:nvPr/>
            </p:nvGrpSpPr>
            <p:grpSpPr>
              <a:xfrm>
                <a:off x="3995936" y="1988840"/>
                <a:ext cx="360040" cy="708502"/>
                <a:chOff x="3995936" y="1988840"/>
                <a:chExt cx="360040" cy="708502"/>
              </a:xfrm>
            </p:grpSpPr>
            <p:pic>
              <p:nvPicPr>
                <p:cNvPr id="30" name="图片 29" descr="屏幕剪辑">
                  <a:extLst>
                    <a:ext uri="{FF2B5EF4-FFF2-40B4-BE49-F238E27FC236}">
                      <a16:creationId xmlns="" xmlns:a16="http://schemas.microsoft.com/office/drawing/2014/main" id="{C93FB1EB-37F7-414D-B331-6FE496EE905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4437" r="62120" b="57257"/>
                <a:stretch/>
              </p:blipFill>
              <p:spPr>
                <a:xfrm>
                  <a:off x="3995936" y="1988840"/>
                  <a:ext cx="144016" cy="708502"/>
                </a:xfrm>
                <a:prstGeom prst="rect">
                  <a:avLst/>
                </a:prstGeom>
              </p:spPr>
            </p:pic>
            <p:sp>
              <p:nvSpPr>
                <p:cNvPr id="31" name="矩形 30">
                  <a:extLst>
                    <a:ext uri="{FF2B5EF4-FFF2-40B4-BE49-F238E27FC236}">
                      <a16:creationId xmlns="" xmlns:a16="http://schemas.microsoft.com/office/drawing/2014/main" id="{B1717294-EC1E-481B-B507-700CCC449290}"/>
                    </a:ext>
                  </a:extLst>
                </p:cNvPr>
                <p:cNvSpPr/>
                <p:nvPr/>
              </p:nvSpPr>
              <p:spPr>
                <a:xfrm>
                  <a:off x="4067944" y="2132856"/>
                  <a:ext cx="288032" cy="28803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pic>
            <p:nvPicPr>
              <p:cNvPr id="29" name="图片 28" descr="屏幕剪辑">
                <a:extLst>
                  <a:ext uri="{FF2B5EF4-FFF2-40B4-BE49-F238E27FC236}">
                    <a16:creationId xmlns="" xmlns:a16="http://schemas.microsoft.com/office/drawing/2014/main" id="{8DF177C7-CB74-424E-A4E8-E492778A546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7669" r="33541" b="42509"/>
              <a:stretch/>
            </p:blipFill>
            <p:spPr>
              <a:xfrm>
                <a:off x="4499994" y="2050149"/>
                <a:ext cx="288032" cy="788658"/>
              </a:xfrm>
              <a:prstGeom prst="rect">
                <a:avLst/>
              </a:prstGeom>
            </p:spPr>
          </p:pic>
        </p:grpSp>
      </p:grpSp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kern="1200" dirty="0">
                <a:solidFill>
                  <a:srgbClr val="000000"/>
                </a:solidFill>
                <a:latin typeface="Tahoma" pitchFamily="34" charset="0"/>
                <a:ea typeface="方正启体简体" pitchFamily="65" charset="-122"/>
                <a:cs typeface="+mn-cs"/>
              </a:rPr>
              <a:t>对数似然函数</a:t>
            </a:r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123AF2E-258E-4A0B-8B09-315CA70F42CF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7</a:t>
            </a:fld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1AFB0B4-1401-4B5C-AE86-57984FFDBADA}" type="datetime11">
              <a:rPr lang="zh-CN" altLang="en-US" smtClean="0">
                <a:solidFill>
                  <a:srgbClr val="000000"/>
                </a:solidFill>
              </a:rPr>
              <a:t>20:01:52</a:t>
            </a:fld>
            <a:endParaRPr lang="en-US" altLang="zh-CN">
              <a:solidFill>
                <a:srgbClr val="000000"/>
              </a:solidFill>
            </a:endParaRPr>
          </a:p>
        </p:txBody>
      </p:sp>
      <p:pic>
        <p:nvPicPr>
          <p:cNvPr id="2" name="图片 1" descr="屏幕剪辑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282"/>
          <a:stretch/>
        </p:blipFill>
        <p:spPr>
          <a:xfrm>
            <a:off x="713760" y="2193286"/>
            <a:ext cx="6840759" cy="1250176"/>
          </a:xfrm>
          <a:prstGeom prst="rect">
            <a:avLst/>
          </a:prstGeom>
        </p:spPr>
      </p:pic>
      <p:pic>
        <p:nvPicPr>
          <p:cNvPr id="15" name="图片 14" descr="屏幕剪辑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323"/>
          <a:stretch/>
        </p:blipFill>
        <p:spPr>
          <a:xfrm>
            <a:off x="539552" y="4077072"/>
            <a:ext cx="7992888" cy="2157973"/>
          </a:xfrm>
          <a:prstGeom prst="rect">
            <a:avLst/>
          </a:prstGeom>
        </p:spPr>
      </p:pic>
      <p:pic>
        <p:nvPicPr>
          <p:cNvPr id="34" name="图片 33" descr="屏幕剪辑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2000" y="1916832"/>
            <a:ext cx="2880320" cy="762085"/>
          </a:xfrm>
          <a:prstGeom prst="rect">
            <a:avLst/>
          </a:prstGeom>
          <a:ln>
            <a:solidFill>
              <a:srgbClr val="FF0000"/>
            </a:solidFill>
            <a:prstDash val="dashDot"/>
          </a:ln>
        </p:spPr>
      </p:pic>
      <p:grpSp>
        <p:nvGrpSpPr>
          <p:cNvPr id="37" name="组合 36"/>
          <p:cNvGrpSpPr/>
          <p:nvPr/>
        </p:nvGrpSpPr>
        <p:grpSpPr>
          <a:xfrm>
            <a:off x="6300192" y="3140968"/>
            <a:ext cx="2692128" cy="961234"/>
            <a:chOff x="5940152" y="5589240"/>
            <a:chExt cx="2692128" cy="961234"/>
          </a:xfrm>
        </p:grpSpPr>
        <p:grpSp>
          <p:nvGrpSpPr>
            <p:cNvPr id="3" name="组合 2"/>
            <p:cNvGrpSpPr/>
            <p:nvPr/>
          </p:nvGrpSpPr>
          <p:grpSpPr>
            <a:xfrm>
              <a:off x="5940152" y="5589240"/>
              <a:ext cx="2692128" cy="961234"/>
              <a:chOff x="5220072" y="1781966"/>
              <a:chExt cx="2692128" cy="961234"/>
            </a:xfrm>
          </p:grpSpPr>
          <p:pic>
            <p:nvPicPr>
              <p:cNvPr id="36" name="图片 35" descr="屏幕剪辑"/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77754" r="54141"/>
              <a:stretch/>
            </p:blipFill>
            <p:spPr>
              <a:xfrm>
                <a:off x="5868144" y="1988840"/>
                <a:ext cx="2044056" cy="496587"/>
              </a:xfrm>
              <a:prstGeom prst="rect">
                <a:avLst/>
              </a:prstGeom>
            </p:spPr>
          </p:pic>
          <p:pic>
            <p:nvPicPr>
              <p:cNvPr id="35" name="图片 34" descr="屏幕剪辑"/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83751" b="56939"/>
              <a:stretch/>
            </p:blipFill>
            <p:spPr>
              <a:xfrm>
                <a:off x="5220072" y="1781966"/>
                <a:ext cx="724248" cy="961234"/>
              </a:xfrm>
              <a:prstGeom prst="rect">
                <a:avLst/>
              </a:prstGeom>
            </p:spPr>
          </p:pic>
        </p:grpSp>
        <p:sp>
          <p:nvSpPr>
            <p:cNvPr id="5" name="矩形 4"/>
            <p:cNvSpPr/>
            <p:nvPr/>
          </p:nvSpPr>
          <p:spPr>
            <a:xfrm>
              <a:off x="5940152" y="5709817"/>
              <a:ext cx="2692128" cy="720080"/>
            </a:xfrm>
            <a:prstGeom prst="rect">
              <a:avLst/>
            </a:prstGeom>
            <a:noFill/>
            <a:ln w="3175">
              <a:solidFill>
                <a:srgbClr val="FF0000"/>
              </a:solidFill>
              <a:prstDash val="dash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8" name="右箭头 37"/>
          <p:cNvSpPr/>
          <p:nvPr/>
        </p:nvSpPr>
        <p:spPr>
          <a:xfrm rot="7772502">
            <a:off x="6669969" y="4336384"/>
            <a:ext cx="1006675" cy="312830"/>
          </a:xfrm>
          <a:prstGeom prst="right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9" name="图片 38" descr="屏幕剪辑">
            <a:extLst>
              <a:ext uri="{FF2B5EF4-FFF2-40B4-BE49-F238E27FC236}">
                <a16:creationId xmlns="" xmlns:a16="http://schemas.microsoft.com/office/drawing/2014/main" id="{E35A359D-1112-433F-8E60-4596E40B6F5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7247" y="5589240"/>
            <a:ext cx="1867161" cy="1276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155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kern="1200" dirty="0">
                <a:solidFill>
                  <a:srgbClr val="000000"/>
                </a:solidFill>
                <a:latin typeface="Tahoma" pitchFamily="34" charset="0"/>
                <a:ea typeface="方正启体简体" pitchFamily="65" charset="-122"/>
                <a:cs typeface="+mn-cs"/>
              </a:rPr>
              <a:t>参数的迭代</a:t>
            </a:r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123AF2E-258E-4A0B-8B09-315CA70F42CF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8</a:t>
            </a:fld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1AFB0B4-1401-4B5C-AE86-57984FFDBADA}" type="datetime11">
              <a:rPr lang="zh-CN" altLang="en-US" smtClean="0">
                <a:solidFill>
                  <a:srgbClr val="000000"/>
                </a:solidFill>
              </a:rPr>
              <a:t>20:01:52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683568" y="2031231"/>
            <a:ext cx="430278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Logistic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回归参数的学习规则：</a:t>
            </a:r>
          </a:p>
        </p:txBody>
      </p:sp>
      <p:sp>
        <p:nvSpPr>
          <p:cNvPr id="6" name="object 5"/>
          <p:cNvSpPr/>
          <p:nvPr/>
        </p:nvSpPr>
        <p:spPr>
          <a:xfrm>
            <a:off x="2483768" y="2642950"/>
            <a:ext cx="3672407" cy="42601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矩形 2"/>
          <p:cNvSpPr/>
          <p:nvPr/>
        </p:nvSpPr>
        <p:spPr>
          <a:xfrm>
            <a:off x="755576" y="3244334"/>
            <a:ext cx="603242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比较上面的结果和线性回归的结论的差别：</a:t>
            </a:r>
          </a:p>
        </p:txBody>
      </p:sp>
      <p:sp>
        <p:nvSpPr>
          <p:cNvPr id="5" name="矩形 4"/>
          <p:cNvSpPr/>
          <p:nvPr/>
        </p:nvSpPr>
        <p:spPr>
          <a:xfrm>
            <a:off x="2699792" y="3705999"/>
            <a:ext cx="32624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rgbClr val="C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</a:rPr>
              <a:t>它们具有相同的形式！</a:t>
            </a:r>
          </a:p>
        </p:txBody>
      </p:sp>
      <p:sp>
        <p:nvSpPr>
          <p:cNvPr id="13" name="object 6"/>
          <p:cNvSpPr/>
          <p:nvPr/>
        </p:nvSpPr>
        <p:spPr>
          <a:xfrm>
            <a:off x="185608" y="4370820"/>
            <a:ext cx="4680204" cy="144627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7"/>
          <p:cNvSpPr/>
          <p:nvPr/>
        </p:nvSpPr>
        <p:spPr>
          <a:xfrm>
            <a:off x="179512" y="4364725"/>
            <a:ext cx="4692650" cy="1458595"/>
          </a:xfrm>
          <a:custGeom>
            <a:avLst/>
            <a:gdLst/>
            <a:ahLst/>
            <a:cxnLst/>
            <a:rect l="l" t="t" r="r" b="b"/>
            <a:pathLst>
              <a:path w="4692650" h="1458595">
                <a:moveTo>
                  <a:pt x="0" y="1458467"/>
                </a:moveTo>
                <a:lnTo>
                  <a:pt x="4692396" y="1458467"/>
                </a:lnTo>
                <a:lnTo>
                  <a:pt x="4692396" y="0"/>
                </a:lnTo>
                <a:lnTo>
                  <a:pt x="0" y="0"/>
                </a:lnTo>
                <a:lnTo>
                  <a:pt x="0" y="1458467"/>
                </a:lnTo>
                <a:close/>
              </a:path>
            </a:pathLst>
          </a:custGeom>
          <a:ln w="12192">
            <a:solidFill>
              <a:srgbClr val="FF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8"/>
          <p:cNvSpPr/>
          <p:nvPr/>
        </p:nvSpPr>
        <p:spPr>
          <a:xfrm>
            <a:off x="5080697" y="4299193"/>
            <a:ext cx="3601211" cy="153619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9"/>
          <p:cNvSpPr/>
          <p:nvPr/>
        </p:nvSpPr>
        <p:spPr>
          <a:xfrm>
            <a:off x="5074600" y="4293096"/>
            <a:ext cx="3613785" cy="1548765"/>
          </a:xfrm>
          <a:custGeom>
            <a:avLst/>
            <a:gdLst/>
            <a:ahLst/>
            <a:cxnLst/>
            <a:rect l="l" t="t" r="r" b="b"/>
            <a:pathLst>
              <a:path w="3613784" h="1548764">
                <a:moveTo>
                  <a:pt x="0" y="1548383"/>
                </a:moveTo>
                <a:lnTo>
                  <a:pt x="3613404" y="1548383"/>
                </a:lnTo>
                <a:lnTo>
                  <a:pt x="3613404" y="0"/>
                </a:lnTo>
                <a:lnTo>
                  <a:pt x="0" y="0"/>
                </a:lnTo>
                <a:lnTo>
                  <a:pt x="0" y="1548383"/>
                </a:lnTo>
                <a:close/>
              </a:path>
            </a:pathLst>
          </a:custGeom>
          <a:ln w="12192">
            <a:solidFill>
              <a:srgbClr val="FF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57160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kern="1200" dirty="0">
                <a:solidFill>
                  <a:srgbClr val="000000"/>
                </a:solidFill>
                <a:latin typeface="Tahoma" pitchFamily="34" charset="0"/>
                <a:ea typeface="方正启体简体" pitchFamily="65" charset="-122"/>
                <a:cs typeface="+mn-cs"/>
              </a:rPr>
              <a:t>对数线性模型</a:t>
            </a:r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123AF2E-258E-4A0B-8B09-315CA70F42CF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9</a:t>
            </a:fld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1AFB0B4-1401-4B5C-AE86-57984FFDBADA}" type="datetime11">
              <a:rPr lang="zh-CN" altLang="en-US" smtClean="0">
                <a:solidFill>
                  <a:srgbClr val="000000"/>
                </a:solidFill>
              </a:rPr>
              <a:t>20:01:52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object 3"/>
          <p:cNvSpPr txBox="1"/>
          <p:nvPr/>
        </p:nvSpPr>
        <p:spPr>
          <a:xfrm>
            <a:off x="611560" y="2204864"/>
            <a:ext cx="7691755" cy="12105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81965" marR="5080" indent="-469265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  <a:tabLst>
                <a:tab pos="482600" algn="l"/>
              </a:tabLst>
            </a:pPr>
            <a:r>
              <a:rPr sz="2400" dirty="0" err="1">
                <a:latin typeface="田氏保钓体简" panose="02010800040101010101" pitchFamily="2" charset="-122"/>
                <a:ea typeface="田氏保钓体简" panose="02010800040101010101" pitchFamily="2" charset="-122"/>
                <a:cs typeface="PMingLiU"/>
              </a:rPr>
              <a:t>一个事件的几</a:t>
            </a:r>
            <a:r>
              <a:rPr sz="2400" spc="0" dirty="0" err="1">
                <a:latin typeface="田氏保钓体简" panose="02010800040101010101" pitchFamily="2" charset="-122"/>
                <a:ea typeface="田氏保钓体简" panose="02010800040101010101" pitchFamily="2" charset="-122"/>
                <a:cs typeface="PMingLiU"/>
              </a:rPr>
              <a:t>率</a:t>
            </a:r>
            <a:r>
              <a:rPr sz="2400" dirty="0" err="1">
                <a:latin typeface="田氏保钓体简" panose="02010800040101010101" pitchFamily="2" charset="-122"/>
                <a:ea typeface="田氏保钓体简" panose="02010800040101010101" pitchFamily="2" charset="-122"/>
                <a:cs typeface="Times New Roman"/>
              </a:rPr>
              <a:t>odd</a:t>
            </a:r>
            <a:r>
              <a:rPr sz="2400" spc="-5" dirty="0" err="1">
                <a:latin typeface="田氏保钓体简" panose="02010800040101010101" pitchFamily="2" charset="-122"/>
                <a:ea typeface="田氏保钓体简" panose="02010800040101010101" pitchFamily="2" charset="-122"/>
                <a:cs typeface="Times New Roman"/>
              </a:rPr>
              <a:t>s</a:t>
            </a:r>
            <a:r>
              <a:rPr sz="2400" dirty="0" err="1">
                <a:latin typeface="田氏保钓体简" panose="02010800040101010101" pitchFamily="2" charset="-122"/>
                <a:ea typeface="田氏保钓体简" panose="02010800040101010101" pitchFamily="2" charset="-122"/>
                <a:cs typeface="PMingLiU"/>
              </a:rPr>
              <a:t>，是指该事件发生的概率与该事件不发生的概率的比值</a:t>
            </a:r>
            <a:r>
              <a:rPr sz="24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PMingLiU"/>
              </a:rPr>
              <a:t>。</a:t>
            </a:r>
          </a:p>
          <a:p>
            <a:pPr marL="481965" indent="-469265">
              <a:lnSpc>
                <a:spcPct val="100000"/>
              </a:lnSpc>
              <a:spcBef>
                <a:spcPts val="720"/>
              </a:spcBef>
              <a:buFont typeface="Arial" panose="020B0604020202020204" pitchFamily="34" charset="0"/>
              <a:buChar char="•"/>
              <a:tabLst>
                <a:tab pos="482600" algn="l"/>
              </a:tabLst>
            </a:pPr>
            <a:r>
              <a:rPr sz="24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PMingLiU"/>
              </a:rPr>
              <a:t>对数几率</a:t>
            </a:r>
            <a:r>
              <a:rPr sz="2400" spc="-5" dirty="0">
                <a:latin typeface="田氏保钓体简" panose="02010800040101010101" pitchFamily="2" charset="-122"/>
                <a:ea typeface="田氏保钓体简" panose="02010800040101010101" pitchFamily="2" charset="-122"/>
                <a:cs typeface="PMingLiU"/>
              </a:rPr>
              <a:t>：</a:t>
            </a:r>
            <a:r>
              <a:rPr sz="2400" spc="-5" dirty="0">
                <a:latin typeface="田氏保钓体简" panose="02010800040101010101" pitchFamily="2" charset="-122"/>
                <a:ea typeface="田氏保钓体简" panose="02010800040101010101" pitchFamily="2" charset="-122"/>
                <a:cs typeface="Times New Roman"/>
              </a:rPr>
              <a:t>logit</a:t>
            </a:r>
            <a:r>
              <a:rPr sz="24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PMingLiU"/>
              </a:rPr>
              <a:t>函数</a:t>
            </a:r>
          </a:p>
        </p:txBody>
      </p:sp>
      <p:sp>
        <p:nvSpPr>
          <p:cNvPr id="6" name="object 4"/>
          <p:cNvSpPr/>
          <p:nvPr/>
        </p:nvSpPr>
        <p:spPr>
          <a:xfrm>
            <a:off x="1153516" y="3703484"/>
            <a:ext cx="3528392" cy="7933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" name="组合 6"/>
          <p:cNvGrpSpPr/>
          <p:nvPr/>
        </p:nvGrpSpPr>
        <p:grpSpPr>
          <a:xfrm>
            <a:off x="1032621" y="4351556"/>
            <a:ext cx="6900963" cy="1755544"/>
            <a:chOff x="613702" y="4437112"/>
            <a:chExt cx="6900963" cy="1755544"/>
          </a:xfrm>
        </p:grpSpPr>
        <p:pic>
          <p:nvPicPr>
            <p:cNvPr id="2" name="图片 1" descr="屏幕剪辑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3702" y="4877012"/>
              <a:ext cx="4392488" cy="879801"/>
            </a:xfrm>
            <a:prstGeom prst="rect">
              <a:avLst/>
            </a:prstGeom>
          </p:spPr>
        </p:pic>
        <p:pic>
          <p:nvPicPr>
            <p:cNvPr id="3" name="图片 2" descr="屏幕剪辑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76056" y="4437112"/>
              <a:ext cx="2438609" cy="1755544"/>
            </a:xfrm>
            <a:prstGeom prst="rect">
              <a:avLst/>
            </a:prstGeom>
          </p:spPr>
        </p:pic>
      </p:grpSp>
      <p:sp>
        <p:nvSpPr>
          <p:cNvPr id="10" name="云形标注 11">
            <a:extLst>
              <a:ext uri="{FF2B5EF4-FFF2-40B4-BE49-F238E27FC236}">
                <a16:creationId xmlns="" xmlns:a16="http://schemas.microsoft.com/office/drawing/2014/main" id="{980B7583-27AC-4413-A365-DF88B19D369E}"/>
              </a:ext>
            </a:extLst>
          </p:cNvPr>
          <p:cNvSpPr/>
          <p:nvPr/>
        </p:nvSpPr>
        <p:spPr>
          <a:xfrm>
            <a:off x="5580112" y="3140968"/>
            <a:ext cx="2741181" cy="778540"/>
          </a:xfrm>
          <a:prstGeom prst="cloudCallout">
            <a:avLst>
              <a:gd name="adj1" fmla="val 21996"/>
              <a:gd name="adj2" fmla="val 17877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rgbClr val="C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</a:rPr>
              <a:t>广义线性模型</a:t>
            </a:r>
          </a:p>
        </p:txBody>
      </p:sp>
    </p:spTree>
    <p:extLst>
      <p:ext uri="{BB962C8B-B14F-4D97-AF65-F5344CB8AC3E}">
        <p14:creationId xmlns:p14="http://schemas.microsoft.com/office/powerpoint/2010/main" val="3582959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lends">
  <a:themeElements>
    <a:clrScheme name="Blends 5">
      <a:dk1>
        <a:srgbClr val="000000"/>
      </a:dk1>
      <a:lt1>
        <a:srgbClr val="FFFFFF"/>
      </a:lt1>
      <a:dk2>
        <a:srgbClr val="000066"/>
      </a:dk2>
      <a:lt2>
        <a:srgbClr val="333333"/>
      </a:lt2>
      <a:accent1>
        <a:srgbClr val="C4709A"/>
      </a:accent1>
      <a:accent2>
        <a:srgbClr val="4B4EB5"/>
      </a:accent2>
      <a:accent3>
        <a:srgbClr val="FFFFFF"/>
      </a:accent3>
      <a:accent4>
        <a:srgbClr val="000000"/>
      </a:accent4>
      <a:accent5>
        <a:srgbClr val="DEBBCA"/>
      </a:accent5>
      <a:accent6>
        <a:srgbClr val="4346A4"/>
      </a:accent6>
      <a:hlink>
        <a:srgbClr val="C481CF"/>
      </a:hlink>
      <a:folHlink>
        <a:srgbClr val="76B749"/>
      </a:folHlink>
    </a:clrScheme>
    <a:fontScheme name="Blends">
      <a:majorFont>
        <a:latin typeface="Tahoma"/>
        <a:ea typeface="宋体"/>
        <a:cs typeface=""/>
      </a:majorFont>
      <a:minorFont>
        <a:latin typeface="Tahoma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Blends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2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3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4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8136</TotalTime>
  <Words>1965</Words>
  <Application>Microsoft Office PowerPoint</Application>
  <PresentationFormat>全屏显示(4:3)</PresentationFormat>
  <Paragraphs>518</Paragraphs>
  <Slides>57</Slides>
  <Notes>16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57</vt:i4>
      </vt:variant>
    </vt:vector>
  </HeadingPairs>
  <TitlesOfParts>
    <vt:vector size="58" baseType="lpstr">
      <vt:lpstr>Blends</vt:lpstr>
      <vt:lpstr>再进一步</vt:lpstr>
      <vt:lpstr>用回归解决分类问题，如何？</vt:lpstr>
      <vt:lpstr>线性回归、Logistic回归、Softmax回归</vt:lpstr>
      <vt:lpstr>Logistic回归  Logistic Regression</vt:lpstr>
      <vt:lpstr>Logistic函数</vt:lpstr>
      <vt:lpstr>Logistic回归参数估计</vt:lpstr>
      <vt:lpstr>对数似然函数</vt:lpstr>
      <vt:lpstr>参数的迭代</vt:lpstr>
      <vt:lpstr>对数线性模型</vt:lpstr>
      <vt:lpstr>Logistic回归的损失函数</vt:lpstr>
      <vt:lpstr>Logistic回归的损失函数</vt:lpstr>
      <vt:lpstr>数据升维“选取特征”</vt:lpstr>
      <vt:lpstr>Softmax回归 Softmax  Regression</vt:lpstr>
      <vt:lpstr>Softmax回归</vt:lpstr>
      <vt:lpstr>Softmax分类</vt:lpstr>
      <vt:lpstr>总结和思考</vt:lpstr>
      <vt:lpstr>人工神经网络 Artificial Neural Network</vt:lpstr>
      <vt:lpstr>生物学的神经网络</vt:lpstr>
      <vt:lpstr>生物学的神经网络</vt:lpstr>
      <vt:lpstr>生物学的神经网络</vt:lpstr>
      <vt:lpstr>生物学的神经网络</vt:lpstr>
      <vt:lpstr>人工神经网络</vt:lpstr>
      <vt:lpstr>神经元</vt:lpstr>
      <vt:lpstr>常见的传递函数</vt:lpstr>
      <vt:lpstr>常见的传递函数</vt:lpstr>
      <vt:lpstr>常见的传递函数</vt:lpstr>
      <vt:lpstr>一般构造的神经元</vt:lpstr>
      <vt:lpstr>感知机</vt:lpstr>
      <vt:lpstr>感知机</vt:lpstr>
      <vt:lpstr>感知机</vt:lpstr>
      <vt:lpstr>感知机</vt:lpstr>
      <vt:lpstr>感知机</vt:lpstr>
      <vt:lpstr>如何解决异或问题</vt:lpstr>
      <vt:lpstr>多层神经网络</vt:lpstr>
      <vt:lpstr>多层神经网络</vt:lpstr>
      <vt:lpstr>多层神经网络</vt:lpstr>
      <vt:lpstr>神经网络不同层数的能力</vt:lpstr>
      <vt:lpstr>浅层神经网络(SNN)</vt:lpstr>
      <vt:lpstr>深度神经网络(DNN)</vt:lpstr>
      <vt:lpstr>神经网络表达力与过拟合</vt:lpstr>
      <vt:lpstr>神经网络表达力与过拟合</vt:lpstr>
      <vt:lpstr>神经网络表达力与过拟合</vt:lpstr>
      <vt:lpstr>分类问题的前馈神经网络一般结构</vt:lpstr>
      <vt:lpstr>回归问题的前馈神经网络一般结构</vt:lpstr>
      <vt:lpstr>传递函数—非线性化</vt:lpstr>
      <vt:lpstr>神经网络如何训练？</vt:lpstr>
      <vt:lpstr>BP算法</vt:lpstr>
      <vt:lpstr>BP算法</vt:lpstr>
      <vt:lpstr>BP算法</vt:lpstr>
      <vt:lpstr>BP算法</vt:lpstr>
      <vt:lpstr>神经网络之SGD</vt:lpstr>
      <vt:lpstr>BP算法例子</vt:lpstr>
      <vt:lpstr>前向运算</vt:lpstr>
      <vt:lpstr>反向传播</vt:lpstr>
      <vt:lpstr>反向传播与参数更新</vt:lpstr>
      <vt:lpstr>反向传播与参数更新</vt:lpstr>
      <vt:lpstr>神经网络示例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决策树 Decision Tree</dc:title>
  <dc:creator>Administrator</dc:creator>
  <cp:lastModifiedBy>admin</cp:lastModifiedBy>
  <cp:revision>263</cp:revision>
  <dcterms:created xsi:type="dcterms:W3CDTF">2017-09-24T06:49:25Z</dcterms:created>
  <dcterms:modified xsi:type="dcterms:W3CDTF">2017-12-15T12:04:43Z</dcterms:modified>
</cp:coreProperties>
</file>